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Open Sauce Bold" charset="1" panose="00000800000000000000"/>
      <p:regular r:id="rId51"/>
    </p:embeddedFont>
    <p:embeddedFont>
      <p:font typeface="Open Sauce" charset="1" panose="00000500000000000000"/>
      <p:regular r:id="rId52"/>
    </p:embeddedFont>
    <p:embeddedFont>
      <p:font typeface="Canva Sans" charset="1" panose="020B0503030501040103"/>
      <p:regular r:id="rId53"/>
    </p:embeddedFont>
    <p:embeddedFont>
      <p:font typeface="Roboto Mono Bold" charset="1" panose="00000000000000000000"/>
      <p:regular r:id="rId54"/>
    </p:embeddedFont>
    <p:embeddedFont>
      <p:font typeface="Roboto Mono" charset="1" panose="00000000000000000000"/>
      <p:regular r:id="rId55"/>
    </p:embeddedFont>
    <p:embeddedFont>
      <p:font typeface="Canva Sans Bold" charset="1" panose="020B0803030501040103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6.png" Type="http://schemas.openxmlformats.org/officeDocument/2006/relationships/image"/><Relationship Id="rId4" Target="../media/image37.jpeg" Type="http://schemas.openxmlformats.org/officeDocument/2006/relationships/image"/><Relationship Id="rId5" Target="../media/VAG_E5sat5M.mp4" Type="http://schemas.openxmlformats.org/officeDocument/2006/relationships/video"/><Relationship Id="rId6" Target="../media/VAG_E5sat5M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2.png" Type="http://schemas.openxmlformats.org/officeDocument/2006/relationships/image"/><Relationship Id="rId4" Target="https://google-maps-extractor-omkar-cloud.s3.amazonaws.com/Google+Maps+Extractor.exe" TargetMode="External" Type="http://schemas.openxmlformats.org/officeDocument/2006/relationships/hyperlink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3.png" Type="http://schemas.openxmlformats.org/officeDocument/2006/relationships/image"/><Relationship Id="rId4" Target="https://colab.research.google.com/drive/14ROfWUp_RGQBjwuNEMC1cH-KKY2WJKLm?usp=sharing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11" Target="../media/image55.png" Type="http://schemas.openxmlformats.org/officeDocument/2006/relationships/image"/><Relationship Id="rId12" Target="../media/image56.sv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15" Target="../media/image59.png" Type="http://schemas.openxmlformats.org/officeDocument/2006/relationships/image"/><Relationship Id="rId16" Target="../media/image60.svg" Type="http://schemas.openxmlformats.org/officeDocument/2006/relationships/image"/><Relationship Id="rId17" Target="../media/image61.png" Type="http://schemas.openxmlformats.org/officeDocument/2006/relationships/image"/><Relationship Id="rId18" Target="../media/image62.svg" Type="http://schemas.openxmlformats.org/officeDocument/2006/relationships/image"/><Relationship Id="rId19" Target="../media/image63.png" Type="http://schemas.openxmlformats.org/officeDocument/2006/relationships/image"/><Relationship Id="rId2" Target="../media/image8.jpeg" Type="http://schemas.openxmlformats.org/officeDocument/2006/relationships/image"/><Relationship Id="rId20" Target="../media/image64.svg" Type="http://schemas.openxmlformats.org/officeDocument/2006/relationships/image"/><Relationship Id="rId21" Target="../media/image65.png" Type="http://schemas.openxmlformats.org/officeDocument/2006/relationships/image"/><Relationship Id="rId22" Target="../media/image66.svg" Type="http://schemas.openxmlformats.org/officeDocument/2006/relationships/image"/><Relationship Id="rId23" Target="../media/image67.png" Type="http://schemas.openxmlformats.org/officeDocument/2006/relationships/image"/><Relationship Id="rId24" Target="../media/image68.svg" Type="http://schemas.openxmlformats.org/officeDocument/2006/relationships/image"/><Relationship Id="rId25" Target="../media/image69.png" Type="http://schemas.openxmlformats.org/officeDocument/2006/relationships/image"/><Relationship Id="rId26" Target="../media/image70.svg" Type="http://schemas.openxmlformats.org/officeDocument/2006/relationships/image"/><Relationship Id="rId27" Target="../media/image71.png" Type="http://schemas.openxmlformats.org/officeDocument/2006/relationships/image"/><Relationship Id="rId28" Target="../media/image72.svg" Type="http://schemas.openxmlformats.org/officeDocument/2006/relationships/image"/><Relationship Id="rId29" Target="../media/image73.png" Type="http://schemas.openxmlformats.org/officeDocument/2006/relationships/image"/><Relationship Id="rId3" Target="../media/image47.png" Type="http://schemas.openxmlformats.org/officeDocument/2006/relationships/image"/><Relationship Id="rId30" Target="../media/image74.svg" Type="http://schemas.openxmlformats.org/officeDocument/2006/relationships/image"/><Relationship Id="rId31" Target="../media/image1.png" Type="http://schemas.openxmlformats.org/officeDocument/2006/relationships/image"/><Relationship Id="rId4" Target="../media/image48.sv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7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.png" Type="http://schemas.openxmlformats.org/officeDocument/2006/relationships/image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7666" y="6138384"/>
            <a:ext cx="1676473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50"/>
              </a:lnSpc>
              <a:spcBef>
                <a:spcPct val="0"/>
              </a:spcBef>
            </a:pPr>
            <a:r>
              <a:rPr lang="en-US" b="true" sz="90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Python for Data Analytics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80910" y="8522180"/>
            <a:ext cx="1506152" cy="2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Phone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80910" y="8850531"/>
            <a:ext cx="2804790" cy="1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082131234245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522180"/>
            <a:ext cx="1047060" cy="2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Instructor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850531"/>
            <a:ext cx="1861067" cy="1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Yosia Rimbo Deantama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25162" y="8522180"/>
            <a:ext cx="1506152" cy="24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9"/>
              </a:lnSpc>
            </a:pPr>
            <a:r>
              <a:rPr lang="en-US" sz="1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Email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25162" y="8850531"/>
            <a:ext cx="2804790" cy="19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yosiarimbo@gmail.com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89572" y="4274748"/>
            <a:ext cx="5717470" cy="3079406"/>
            <a:chOff x="0" y="0"/>
            <a:chExt cx="7623293" cy="41058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2270"/>
              <a:ext cx="7623293" cy="34436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22979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REST API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22979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Dari End Users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22979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Web Scrapping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22979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Email &amp; Cloud Storage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22979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Client Server</a:t>
              </a:r>
            </a:p>
            <a:p>
              <a:pPr algn="l">
                <a:lnSpc>
                  <a:spcPts val="2940"/>
                </a:lnSpc>
              </a:pPr>
            </a:p>
            <a:p>
              <a:pPr algn="l">
                <a:lnSpc>
                  <a:spcPts val="2940"/>
                </a:lnSpc>
              </a:pP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0" y="73025"/>
              <a:ext cx="556193" cy="278097"/>
              <a:chOff x="0" y="0"/>
              <a:chExt cx="812800" cy="4064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406400"/>
              </a:xfrm>
              <a:custGeom>
                <a:avLst/>
                <a:gdLst/>
                <a:ahLst/>
                <a:cxnLst/>
                <a:rect r="r" b="b" t="t" l="l"/>
                <a:pathLst>
                  <a:path h="406400" w="812800">
                    <a:moveTo>
                      <a:pt x="0" y="0"/>
                    </a:moveTo>
                    <a:lnTo>
                      <a:pt x="609600" y="0"/>
                    </a:lnTo>
                    <a:lnTo>
                      <a:pt x="812800" y="203200"/>
                    </a:lnTo>
                    <a:lnTo>
                      <a:pt x="609600" y="406400"/>
                    </a:lnTo>
                    <a:lnTo>
                      <a:pt x="0" y="406400"/>
                    </a:lnTo>
                    <a:lnTo>
                      <a:pt x="203200" y="203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979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177800" y="-38100"/>
                <a:ext cx="558800" cy="444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794721" y="-47625"/>
              <a:ext cx="2970113" cy="471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b="true" sz="2100">
                  <a:solidFill>
                    <a:srgbClr val="229799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Dari mana saja?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78980" y="4024056"/>
            <a:ext cx="6525121" cy="5234244"/>
          </a:xfrm>
          <a:custGeom>
            <a:avLst/>
            <a:gdLst/>
            <a:ahLst/>
            <a:cxnLst/>
            <a:rect r="r" b="b" t="t" l="l"/>
            <a:pathLst>
              <a:path h="5234244" w="6525121">
                <a:moveTo>
                  <a:pt x="0" y="0"/>
                </a:moveTo>
                <a:lnTo>
                  <a:pt x="6525121" y="0"/>
                </a:lnTo>
                <a:lnTo>
                  <a:pt x="6525121" y="5234244"/>
                </a:lnTo>
                <a:lnTo>
                  <a:pt x="0" y="5234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030667"/>
            <a:ext cx="12363784" cy="102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b="true" sz="861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to Collect Data?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05443"/>
            <a:ext cx="11301259" cy="5452857"/>
          </a:xfrm>
          <a:custGeom>
            <a:avLst/>
            <a:gdLst/>
            <a:ahLst/>
            <a:cxnLst/>
            <a:rect r="r" b="b" t="t" l="l"/>
            <a:pathLst>
              <a:path h="5452857" w="11301259">
                <a:moveTo>
                  <a:pt x="0" y="0"/>
                </a:moveTo>
                <a:lnTo>
                  <a:pt x="11301259" y="0"/>
                </a:lnTo>
                <a:lnTo>
                  <a:pt x="11301259" y="5452857"/>
                </a:lnTo>
                <a:lnTo>
                  <a:pt x="0" y="5452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07637" y="4350954"/>
            <a:ext cx="1191935" cy="1191935"/>
          </a:xfrm>
          <a:custGeom>
            <a:avLst/>
            <a:gdLst/>
            <a:ahLst/>
            <a:cxnLst/>
            <a:rect r="r" b="b" t="t" l="l"/>
            <a:pathLst>
              <a:path h="1191935" w="1191935">
                <a:moveTo>
                  <a:pt x="0" y="0"/>
                </a:moveTo>
                <a:lnTo>
                  <a:pt x="1191935" y="0"/>
                </a:lnTo>
                <a:lnTo>
                  <a:pt x="1191935" y="1191935"/>
                </a:lnTo>
                <a:lnTo>
                  <a:pt x="0" y="1191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24052" y="5704254"/>
            <a:ext cx="1072264" cy="1072264"/>
          </a:xfrm>
          <a:custGeom>
            <a:avLst/>
            <a:gdLst/>
            <a:ahLst/>
            <a:cxnLst/>
            <a:rect r="r" b="b" t="t" l="l"/>
            <a:pathLst>
              <a:path h="1072264" w="1072264">
                <a:moveTo>
                  <a:pt x="0" y="0"/>
                </a:moveTo>
                <a:lnTo>
                  <a:pt x="1072264" y="0"/>
                </a:lnTo>
                <a:lnTo>
                  <a:pt x="1072264" y="1072264"/>
                </a:lnTo>
                <a:lnTo>
                  <a:pt x="0" y="1072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51451" y="7282042"/>
            <a:ext cx="1104308" cy="1104308"/>
          </a:xfrm>
          <a:custGeom>
            <a:avLst/>
            <a:gdLst/>
            <a:ahLst/>
            <a:cxnLst/>
            <a:rect r="r" b="b" t="t" l="l"/>
            <a:pathLst>
              <a:path h="1104308" w="1104308">
                <a:moveTo>
                  <a:pt x="0" y="0"/>
                </a:moveTo>
                <a:lnTo>
                  <a:pt x="1104307" y="0"/>
                </a:lnTo>
                <a:lnTo>
                  <a:pt x="1104307" y="1104308"/>
                </a:lnTo>
                <a:lnTo>
                  <a:pt x="0" y="1104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030667"/>
            <a:ext cx="12363784" cy="102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b="true" sz="861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to Collect Data?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75214"/>
            <a:ext cx="9457458" cy="5649750"/>
          </a:xfrm>
          <a:custGeom>
            <a:avLst/>
            <a:gdLst/>
            <a:ahLst/>
            <a:cxnLst/>
            <a:rect r="r" b="b" t="t" l="l"/>
            <a:pathLst>
              <a:path h="5649750" w="9457458">
                <a:moveTo>
                  <a:pt x="0" y="0"/>
                </a:moveTo>
                <a:lnTo>
                  <a:pt x="9457458" y="0"/>
                </a:lnTo>
                <a:lnTo>
                  <a:pt x="9457458" y="5649750"/>
                </a:lnTo>
                <a:lnTo>
                  <a:pt x="0" y="5649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983042"/>
            <a:ext cx="12363784" cy="81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69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 you import web data?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300717" y="3862673"/>
            <a:ext cx="5958583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Anda bisa</a:t>
            </a: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membuka URL dan mengklik untuk mengunduh file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Namun,</a:t>
            </a: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cara tersebut tidak dapat direproduksi dan tidak skalabel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47852" y="5933414"/>
            <a:ext cx="595858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urllib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0717" y="6804170"/>
            <a:ext cx="5958583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Menyediakan antarmuka untuk mengambil data dari web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urlopen() </a:t>
            </a: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– menerima URL sebagai pengganti nama file</a:t>
            </a:r>
          </a:p>
          <a:p>
            <a:pPr algn="l">
              <a:lnSpc>
                <a:spcPts val="294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38750"/>
            <a:ext cx="10561819" cy="2104750"/>
            <a:chOff x="0" y="0"/>
            <a:chExt cx="2781714" cy="5543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81714" cy="554337"/>
            </a:xfrm>
            <a:custGeom>
              <a:avLst/>
              <a:gdLst/>
              <a:ahLst/>
              <a:cxnLst/>
              <a:rect r="r" b="b" t="t" l="l"/>
              <a:pathLst>
                <a:path h="554337" w="2781714">
                  <a:moveTo>
                    <a:pt x="37384" y="0"/>
                  </a:moveTo>
                  <a:lnTo>
                    <a:pt x="2744330" y="0"/>
                  </a:lnTo>
                  <a:cubicBezTo>
                    <a:pt x="2754245" y="0"/>
                    <a:pt x="2763753" y="3939"/>
                    <a:pt x="2770764" y="10949"/>
                  </a:cubicBezTo>
                  <a:cubicBezTo>
                    <a:pt x="2777775" y="17960"/>
                    <a:pt x="2781714" y="27469"/>
                    <a:pt x="2781714" y="37384"/>
                  </a:cubicBezTo>
                  <a:lnTo>
                    <a:pt x="2781714" y="516954"/>
                  </a:lnTo>
                  <a:cubicBezTo>
                    <a:pt x="2781714" y="526869"/>
                    <a:pt x="2777775" y="536377"/>
                    <a:pt x="2770764" y="543388"/>
                  </a:cubicBezTo>
                  <a:cubicBezTo>
                    <a:pt x="2763753" y="550399"/>
                    <a:pt x="2754245" y="554337"/>
                    <a:pt x="2744330" y="554337"/>
                  </a:cubicBezTo>
                  <a:lnTo>
                    <a:pt x="37384" y="554337"/>
                  </a:lnTo>
                  <a:cubicBezTo>
                    <a:pt x="27469" y="554337"/>
                    <a:pt x="17960" y="550399"/>
                    <a:pt x="10949" y="543388"/>
                  </a:cubicBezTo>
                  <a:cubicBezTo>
                    <a:pt x="3939" y="536377"/>
                    <a:pt x="0" y="526869"/>
                    <a:pt x="0" y="516954"/>
                  </a:cubicBezTo>
                  <a:lnTo>
                    <a:pt x="0" y="37384"/>
                  </a:lnTo>
                  <a:cubicBezTo>
                    <a:pt x="0" y="27469"/>
                    <a:pt x="3939" y="17960"/>
                    <a:pt x="10949" y="10949"/>
                  </a:cubicBezTo>
                  <a:cubicBezTo>
                    <a:pt x="17960" y="3939"/>
                    <a:pt x="27469" y="0"/>
                    <a:pt x="37384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781714" cy="582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239"/>
                </a:lnSpc>
              </a:pPr>
              <a:r>
                <a:rPr lang="en-US" sz="15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from</a:t>
              </a:r>
              <a:r>
                <a:rPr lang="en-US" sz="1599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urllib.request </a:t>
              </a:r>
              <a:r>
                <a:rPr lang="en-US" sz="15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import</a:t>
              </a:r>
              <a:r>
                <a:rPr lang="en-US" sz="1599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urlretrieve</a:t>
              </a:r>
            </a:p>
            <a:p>
              <a:pPr algn="l">
                <a:lnSpc>
                  <a:spcPts val="2239"/>
                </a:lnSpc>
              </a:pPr>
            </a:p>
            <a:p>
              <a:pPr algn="l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url = </a:t>
              </a:r>
              <a:r>
                <a:rPr lang="en-US" sz="1599">
                  <a:solidFill>
                    <a:srgbClr val="FF313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'http://archive.ics.uci.edu/ml/machine-learning-databases/wine-quality/winequality-white.csv'</a:t>
              </a:r>
            </a:p>
            <a:p>
              <a:pPr algn="l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urlretrieve(url, </a:t>
              </a:r>
              <a:r>
                <a:rPr lang="en-US" sz="1599">
                  <a:solidFill>
                    <a:srgbClr val="FF313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'winequality-white.csv'</a:t>
              </a:r>
              <a:r>
                <a:rPr lang="en-US" sz="1599">
                  <a:solidFill>
                    <a:srgbClr val="00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</a:p>
            <a:p>
              <a:pPr algn="l">
                <a:lnSpc>
                  <a:spcPts val="22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5333216"/>
            <a:ext cx="10561819" cy="666873"/>
          </a:xfrm>
          <a:custGeom>
            <a:avLst/>
            <a:gdLst/>
            <a:ahLst/>
            <a:cxnLst/>
            <a:rect r="r" b="b" t="t" l="l"/>
            <a:pathLst>
              <a:path h="666873" w="10561819">
                <a:moveTo>
                  <a:pt x="0" y="0"/>
                </a:moveTo>
                <a:lnTo>
                  <a:pt x="10561819" y="0"/>
                </a:lnTo>
                <a:lnTo>
                  <a:pt x="10561819" y="666873"/>
                </a:lnTo>
                <a:lnTo>
                  <a:pt x="0" y="666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How to automate file download in Python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523964"/>
            <a:ext cx="595858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URL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425690"/>
            <a:ext cx="5958583" cy="264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Uniform/Universal Resource Locator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Referensi ke sumber daya di web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Fok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s: a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l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amat web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K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o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p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on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en</a:t>
            </a: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:</a:t>
            </a:r>
          </a:p>
          <a:p>
            <a:pPr algn="l" marL="734064" indent="-244688" lvl="2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Pengidentifikasi protokol – http:</a:t>
            </a:r>
          </a:p>
          <a:p>
            <a:pPr algn="l" marL="734064" indent="-244688" lvl="2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Nama resource – kemenkeu.go.id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Digunakan untuk mengidentifikasi alamat web secara unik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611227" y="6523964"/>
            <a:ext cx="595858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HTTP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11227" y="7425690"/>
            <a:ext cx="5958583" cy="264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HyperText Transfer Protocol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Fondasi komunikasi data di web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HTTPS – versi HTTP yang lebih aman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Mengunjungi sebuah website = mengirim HTTP request</a:t>
            </a:r>
          </a:p>
          <a:p>
            <a:pPr algn="l" marL="734064" indent="-244688" lvl="2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GET request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urlretrieve() melakukan GET request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HTML – HyperText Markup Language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38750"/>
            <a:ext cx="8980154" cy="3634854"/>
            <a:chOff x="0" y="0"/>
            <a:chExt cx="2365143" cy="9573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143" cy="957328"/>
            </a:xfrm>
            <a:custGeom>
              <a:avLst/>
              <a:gdLst/>
              <a:ahLst/>
              <a:cxnLst/>
              <a:rect r="r" b="b" t="t" l="l"/>
              <a:pathLst>
                <a:path h="957328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913360"/>
                  </a:lnTo>
                  <a:cubicBezTo>
                    <a:pt x="2365143" y="925021"/>
                    <a:pt x="2360511" y="936204"/>
                    <a:pt x="2352266" y="944450"/>
                  </a:cubicBezTo>
                  <a:cubicBezTo>
                    <a:pt x="2344020" y="952696"/>
                    <a:pt x="2332837" y="957328"/>
                    <a:pt x="2321176" y="957328"/>
                  </a:cubicBezTo>
                  <a:lnTo>
                    <a:pt x="43968" y="957328"/>
                  </a:lnTo>
                  <a:cubicBezTo>
                    <a:pt x="32307" y="957328"/>
                    <a:pt x="21123" y="952696"/>
                    <a:pt x="12878" y="944450"/>
                  </a:cubicBezTo>
                  <a:cubicBezTo>
                    <a:pt x="4632" y="936204"/>
                    <a:pt x="0" y="925021"/>
                    <a:pt x="0" y="913360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5143" cy="995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from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urllib.request </a:t>
              </a: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import</a:t>
              </a:r>
              <a:r>
                <a:rPr lang="en-US" sz="1999" b="true">
                  <a:solidFill>
                    <a:srgbClr val="229799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urlopen, Request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url = </a:t>
              </a:r>
              <a:r>
                <a:rPr lang="en-US" sz="1999">
                  <a:solidFill>
                    <a:srgbClr val="FF575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"https://www.wikipedia.org/"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request = Request(url)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response = urlopen(request)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html = response.read()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response.close()</a:t>
              </a:r>
            </a:p>
            <a:p>
              <a:pPr algn="l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 requests using urllib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185999"/>
            <a:ext cx="8980154" cy="2577579"/>
            <a:chOff x="0" y="0"/>
            <a:chExt cx="2365143" cy="678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143" cy="678868"/>
            </a:xfrm>
            <a:custGeom>
              <a:avLst/>
              <a:gdLst/>
              <a:ahLst/>
              <a:cxnLst/>
              <a:rect r="r" b="b" t="t" l="l"/>
              <a:pathLst>
                <a:path h="678868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634901"/>
                  </a:lnTo>
                  <a:cubicBezTo>
                    <a:pt x="2365143" y="646562"/>
                    <a:pt x="2360511" y="657745"/>
                    <a:pt x="2352266" y="665991"/>
                  </a:cubicBezTo>
                  <a:cubicBezTo>
                    <a:pt x="2344020" y="674236"/>
                    <a:pt x="2332837" y="678868"/>
                    <a:pt x="2321176" y="678868"/>
                  </a:cubicBezTo>
                  <a:lnTo>
                    <a:pt x="43968" y="678868"/>
                  </a:lnTo>
                  <a:cubicBezTo>
                    <a:pt x="32307" y="678868"/>
                    <a:pt x="21123" y="674236"/>
                    <a:pt x="12878" y="665991"/>
                  </a:cubicBezTo>
                  <a:cubicBezTo>
                    <a:pt x="4632" y="657745"/>
                    <a:pt x="0" y="646562"/>
                    <a:pt x="0" y="634901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5143" cy="716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import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requests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url = </a:t>
              </a:r>
              <a:r>
                <a:rPr lang="en-US" sz="1999">
                  <a:solidFill>
                    <a:srgbClr val="FF313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"https://www.wikipedia.org/"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 = requests.get(url)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text = r.text</a:t>
              </a:r>
            </a:p>
            <a:p>
              <a:pPr algn="l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58289" y="1780342"/>
            <a:ext cx="7425031" cy="5094397"/>
          </a:xfrm>
          <a:custGeom>
            <a:avLst/>
            <a:gdLst/>
            <a:ahLst/>
            <a:cxnLst/>
            <a:rect r="r" b="b" t="t" l="l"/>
            <a:pathLst>
              <a:path h="5094397" w="7425031">
                <a:moveTo>
                  <a:pt x="0" y="0"/>
                </a:moveTo>
                <a:lnTo>
                  <a:pt x="7425032" y="0"/>
                </a:lnTo>
                <a:lnTo>
                  <a:pt x="7425032" y="5094396"/>
                </a:lnTo>
                <a:lnTo>
                  <a:pt x="0" y="509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GET requests using requests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754296"/>
            <a:ext cx="8980154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Digunakan oleh “Amazon, Google, Twilio, NPR, Obama for America, Twitter, Sony, serta institusi pemerintah nasional maupun internasional”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080643"/>
            <a:ext cx="898015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Salah satu package Python yang paling banyak diunduh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1483" y="5604290"/>
            <a:ext cx="7332116" cy="1670516"/>
          </a:xfrm>
          <a:custGeom>
            <a:avLst/>
            <a:gdLst/>
            <a:ahLst/>
            <a:cxnLst/>
            <a:rect r="r" b="b" t="t" l="l"/>
            <a:pathLst>
              <a:path h="1670516" w="7332116">
                <a:moveTo>
                  <a:pt x="0" y="0"/>
                </a:moveTo>
                <a:lnTo>
                  <a:pt x="7332116" y="0"/>
                </a:lnTo>
                <a:lnTo>
                  <a:pt x="7332116" y="1670516"/>
                </a:lnTo>
                <a:lnTo>
                  <a:pt x="0" y="1670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167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88266" y="5051840"/>
            <a:ext cx="7371034" cy="3655058"/>
          </a:xfrm>
          <a:custGeom>
            <a:avLst/>
            <a:gdLst/>
            <a:ahLst/>
            <a:cxnLst/>
            <a:rect r="r" b="b" t="t" l="l"/>
            <a:pathLst>
              <a:path h="3655058" w="7371034">
                <a:moveTo>
                  <a:pt x="0" y="0"/>
                </a:moveTo>
                <a:lnTo>
                  <a:pt x="7371034" y="0"/>
                </a:lnTo>
                <a:lnTo>
                  <a:pt x="7371034" y="3655058"/>
                </a:lnTo>
                <a:lnTo>
                  <a:pt x="0" y="36550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Scraping the web in 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45519"/>
            <a:ext cx="595858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HTML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47245"/>
            <a:ext cx="10173487" cy="175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Merupakan gabungan antara data tidak terstruktur dan data terstruktur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Data terstruktur:</a:t>
            </a:r>
          </a:p>
          <a:p>
            <a:pPr algn="l" marL="734064" indent="-244688" lvl="2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Memiliki model data yang telah ditentukan sebelumnya, atau</a:t>
            </a:r>
          </a:p>
          <a:p>
            <a:pPr algn="l" marL="734064" indent="-244688" lvl="2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Disusun dengan cara/struktur yang jelas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Data tidak terstruktur: tidak memiliki kedua karakteristik tersebut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88266" y="2945519"/>
            <a:ext cx="595858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Beautiful Soup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88266" y="3847245"/>
            <a:ext cx="10173487" cy="87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Melakukan parsing dan mengekstrak data terstruktur dari HTML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Mengubah “tag soup” menjadi rapi dan mengekstrak informasi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Beautiful Soup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097149"/>
            <a:ext cx="8980154" cy="3282429"/>
            <a:chOff x="0" y="0"/>
            <a:chExt cx="2365143" cy="864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65143" cy="864508"/>
            </a:xfrm>
            <a:custGeom>
              <a:avLst/>
              <a:gdLst/>
              <a:ahLst/>
              <a:cxnLst/>
              <a:rect r="r" b="b" t="t" l="l"/>
              <a:pathLst>
                <a:path h="864508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820540"/>
                  </a:lnTo>
                  <a:cubicBezTo>
                    <a:pt x="2365143" y="832201"/>
                    <a:pt x="2360511" y="843385"/>
                    <a:pt x="2352266" y="851630"/>
                  </a:cubicBezTo>
                  <a:cubicBezTo>
                    <a:pt x="2344020" y="859876"/>
                    <a:pt x="2332837" y="864508"/>
                    <a:pt x="2321176" y="864508"/>
                  </a:cubicBezTo>
                  <a:lnTo>
                    <a:pt x="43968" y="864508"/>
                  </a:lnTo>
                  <a:cubicBezTo>
                    <a:pt x="32307" y="864508"/>
                    <a:pt x="21123" y="859876"/>
                    <a:pt x="12878" y="851630"/>
                  </a:cubicBezTo>
                  <a:cubicBezTo>
                    <a:pt x="4632" y="843385"/>
                    <a:pt x="0" y="832201"/>
                    <a:pt x="0" y="820540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65143" cy="902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from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bs4 </a:t>
              </a: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import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BeautifulSoup</a:t>
              </a:r>
            </a:p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import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requests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url = </a:t>
              </a:r>
              <a:r>
                <a:rPr lang="en-US" sz="1999">
                  <a:solidFill>
                    <a:srgbClr val="FF575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"https://www.crummy.com/software/BeautifulSoup/"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 = requests.get(url)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html_doc = r.text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soup = BeautifulSoup(html_doc)</a:t>
              </a:r>
            </a:p>
            <a:p>
              <a:pPr algn="l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26900"/>
            <a:ext cx="8980154" cy="753487"/>
            <a:chOff x="0" y="0"/>
            <a:chExt cx="2365143" cy="198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143" cy="198449"/>
            </a:xfrm>
            <a:custGeom>
              <a:avLst/>
              <a:gdLst/>
              <a:ahLst/>
              <a:cxnLst/>
              <a:rect r="r" b="b" t="t" l="l"/>
              <a:pathLst>
                <a:path h="198449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154481"/>
                  </a:lnTo>
                  <a:cubicBezTo>
                    <a:pt x="2365143" y="166142"/>
                    <a:pt x="2360511" y="177326"/>
                    <a:pt x="2352266" y="185571"/>
                  </a:cubicBezTo>
                  <a:cubicBezTo>
                    <a:pt x="2344020" y="193817"/>
                    <a:pt x="2332837" y="198449"/>
                    <a:pt x="2321176" y="198449"/>
                  </a:cubicBezTo>
                  <a:lnTo>
                    <a:pt x="43968" y="198449"/>
                  </a:lnTo>
                  <a:cubicBezTo>
                    <a:pt x="32307" y="198449"/>
                    <a:pt x="21123" y="193817"/>
                    <a:pt x="12878" y="185571"/>
                  </a:cubicBezTo>
                  <a:cubicBezTo>
                    <a:pt x="4632" y="177326"/>
                    <a:pt x="0" y="166142"/>
                    <a:pt x="0" y="154481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5143" cy="236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print(soup.prettify())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361412"/>
            <a:ext cx="11301259" cy="4266225"/>
          </a:xfrm>
          <a:custGeom>
            <a:avLst/>
            <a:gdLst/>
            <a:ahLst/>
            <a:cxnLst/>
            <a:rect r="r" b="b" t="t" l="l"/>
            <a:pathLst>
              <a:path h="4266225" w="11301259">
                <a:moveTo>
                  <a:pt x="0" y="0"/>
                </a:moveTo>
                <a:lnTo>
                  <a:pt x="11301259" y="0"/>
                </a:lnTo>
                <a:lnTo>
                  <a:pt x="11301259" y="4266225"/>
                </a:lnTo>
                <a:lnTo>
                  <a:pt x="0" y="426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Prettified Soup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26900"/>
            <a:ext cx="8980154" cy="753487"/>
            <a:chOff x="0" y="0"/>
            <a:chExt cx="2365143" cy="1984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143" cy="198449"/>
            </a:xfrm>
            <a:custGeom>
              <a:avLst/>
              <a:gdLst/>
              <a:ahLst/>
              <a:cxnLst/>
              <a:rect r="r" b="b" t="t" l="l"/>
              <a:pathLst>
                <a:path h="198449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154481"/>
                  </a:lnTo>
                  <a:cubicBezTo>
                    <a:pt x="2365143" y="166142"/>
                    <a:pt x="2360511" y="177326"/>
                    <a:pt x="2352266" y="185571"/>
                  </a:cubicBezTo>
                  <a:cubicBezTo>
                    <a:pt x="2344020" y="193817"/>
                    <a:pt x="2332837" y="198449"/>
                    <a:pt x="2321176" y="198449"/>
                  </a:cubicBezTo>
                  <a:lnTo>
                    <a:pt x="43968" y="198449"/>
                  </a:lnTo>
                  <a:cubicBezTo>
                    <a:pt x="32307" y="198449"/>
                    <a:pt x="21123" y="193817"/>
                    <a:pt x="12878" y="185571"/>
                  </a:cubicBezTo>
                  <a:cubicBezTo>
                    <a:pt x="4632" y="177326"/>
                    <a:pt x="0" y="166142"/>
                    <a:pt x="0" y="154481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5143" cy="236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print(soup.title)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361412"/>
            <a:ext cx="11202463" cy="582703"/>
          </a:xfrm>
          <a:custGeom>
            <a:avLst/>
            <a:gdLst/>
            <a:ahLst/>
            <a:cxnLst/>
            <a:rect r="r" b="b" t="t" l="l"/>
            <a:pathLst>
              <a:path h="582703" w="11202463">
                <a:moveTo>
                  <a:pt x="0" y="0"/>
                </a:moveTo>
                <a:lnTo>
                  <a:pt x="11202463" y="0"/>
                </a:lnTo>
                <a:lnTo>
                  <a:pt x="11202463" y="582703"/>
                </a:lnTo>
                <a:lnTo>
                  <a:pt x="0" y="582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5623346"/>
            <a:ext cx="8980154" cy="753487"/>
            <a:chOff x="0" y="0"/>
            <a:chExt cx="2365143" cy="1984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65143" cy="198449"/>
            </a:xfrm>
            <a:custGeom>
              <a:avLst/>
              <a:gdLst/>
              <a:ahLst/>
              <a:cxnLst/>
              <a:rect r="r" b="b" t="t" l="l"/>
              <a:pathLst>
                <a:path h="198449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154481"/>
                  </a:lnTo>
                  <a:cubicBezTo>
                    <a:pt x="2365143" y="166142"/>
                    <a:pt x="2360511" y="177326"/>
                    <a:pt x="2352266" y="185571"/>
                  </a:cubicBezTo>
                  <a:cubicBezTo>
                    <a:pt x="2344020" y="193817"/>
                    <a:pt x="2332837" y="198449"/>
                    <a:pt x="2321176" y="198449"/>
                  </a:cubicBezTo>
                  <a:lnTo>
                    <a:pt x="43968" y="198449"/>
                  </a:lnTo>
                  <a:cubicBezTo>
                    <a:pt x="32307" y="198449"/>
                    <a:pt x="21123" y="193817"/>
                    <a:pt x="12878" y="185571"/>
                  </a:cubicBezTo>
                  <a:cubicBezTo>
                    <a:pt x="4632" y="177326"/>
                    <a:pt x="0" y="166142"/>
                    <a:pt x="0" y="154481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65143" cy="236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print(soup.title)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6574482"/>
            <a:ext cx="10768818" cy="2683818"/>
          </a:xfrm>
          <a:custGeom>
            <a:avLst/>
            <a:gdLst/>
            <a:ahLst/>
            <a:cxnLst/>
            <a:rect r="r" b="b" t="t" l="l"/>
            <a:pathLst>
              <a:path h="2683818" w="10768818">
                <a:moveTo>
                  <a:pt x="0" y="0"/>
                </a:moveTo>
                <a:lnTo>
                  <a:pt x="10768818" y="0"/>
                </a:lnTo>
                <a:lnTo>
                  <a:pt x="10768818" y="2683818"/>
                </a:lnTo>
                <a:lnTo>
                  <a:pt x="0" y="2683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Exploring BeautifulSoup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54853" y="2215159"/>
            <a:ext cx="8450600" cy="7440559"/>
            <a:chOff x="0" y="0"/>
            <a:chExt cx="11267467" cy="992074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5976" r="0" b="5976"/>
            <a:stretch>
              <a:fillRect/>
            </a:stretch>
          </p:blipFill>
          <p:spPr>
            <a:xfrm flipH="false" flipV="false">
              <a:off x="0" y="0"/>
              <a:ext cx="11267467" cy="992074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2881799"/>
            <a:ext cx="8808700" cy="2627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16189"/>
            <a:ext cx="6825727" cy="2594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Mengubah </a:t>
            </a:r>
            <a:r>
              <a:rPr lang="en-US" sz="210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mentah</a:t>
            </a: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menjadi </a:t>
            </a:r>
            <a:r>
              <a:rPr lang="en-US" sz="210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informasi</a:t>
            </a: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yang berguna.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Sebanyak apa pun data yang kita punya, dan sebaik apa pun kualitasnya, tidak ada artinya kalau data itu tidak dianalisis dengan benar atau tidak dianalisis sama sekali.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650157"/>
            <a:ext cx="8980154" cy="3349932"/>
            <a:chOff x="0" y="0"/>
            <a:chExt cx="2365143" cy="882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143" cy="882287"/>
            </a:xfrm>
            <a:custGeom>
              <a:avLst/>
              <a:gdLst/>
              <a:ahLst/>
              <a:cxnLst/>
              <a:rect r="r" b="b" t="t" l="l"/>
              <a:pathLst>
                <a:path h="882287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838319"/>
                  </a:lnTo>
                  <a:cubicBezTo>
                    <a:pt x="2365143" y="849980"/>
                    <a:pt x="2360511" y="861163"/>
                    <a:pt x="2352266" y="869409"/>
                  </a:cubicBezTo>
                  <a:cubicBezTo>
                    <a:pt x="2344020" y="877654"/>
                    <a:pt x="2332837" y="882287"/>
                    <a:pt x="2321176" y="882287"/>
                  </a:cubicBezTo>
                  <a:lnTo>
                    <a:pt x="43968" y="882287"/>
                  </a:lnTo>
                  <a:cubicBezTo>
                    <a:pt x="32307" y="882287"/>
                    <a:pt x="21123" y="877654"/>
                    <a:pt x="12878" y="869409"/>
                  </a:cubicBezTo>
                  <a:cubicBezTo>
                    <a:pt x="4632" y="861163"/>
                    <a:pt x="0" y="849980"/>
                    <a:pt x="0" y="838319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5143" cy="920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from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bs4 </a:t>
              </a: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import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BeautifulSoup</a:t>
              </a:r>
            </a:p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import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requests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url = </a:t>
              </a:r>
              <a:r>
                <a:rPr lang="en-US" sz="1999">
                  <a:solidFill>
                    <a:srgbClr val="FF313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"https://www.crummy.com/software/BeautifulSoup/"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 = requests.get(url)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html_doc = r.text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soup = BeautifulSoup(html_doc)</a:t>
              </a:r>
            </a:p>
            <a:p>
              <a:pPr algn="l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5623346"/>
            <a:ext cx="8980154" cy="753487"/>
            <a:chOff x="0" y="0"/>
            <a:chExt cx="2365143" cy="198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5143" cy="198449"/>
            </a:xfrm>
            <a:custGeom>
              <a:avLst/>
              <a:gdLst/>
              <a:ahLst/>
              <a:cxnLst/>
              <a:rect r="r" b="b" t="t" l="l"/>
              <a:pathLst>
                <a:path h="198449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154481"/>
                  </a:lnTo>
                  <a:cubicBezTo>
                    <a:pt x="2365143" y="166142"/>
                    <a:pt x="2360511" y="177326"/>
                    <a:pt x="2352266" y="185571"/>
                  </a:cubicBezTo>
                  <a:cubicBezTo>
                    <a:pt x="2344020" y="193817"/>
                    <a:pt x="2332837" y="198449"/>
                    <a:pt x="2321176" y="198449"/>
                  </a:cubicBezTo>
                  <a:lnTo>
                    <a:pt x="43968" y="198449"/>
                  </a:lnTo>
                  <a:cubicBezTo>
                    <a:pt x="32307" y="198449"/>
                    <a:pt x="21123" y="193817"/>
                    <a:pt x="12878" y="185571"/>
                  </a:cubicBezTo>
                  <a:cubicBezTo>
                    <a:pt x="4632" y="177326"/>
                    <a:pt x="0" y="166142"/>
                    <a:pt x="0" y="154481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65143" cy="2365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print(soup.title)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859317" y="5412600"/>
            <a:ext cx="9232690" cy="4289937"/>
          </a:xfrm>
          <a:custGeom>
            <a:avLst/>
            <a:gdLst/>
            <a:ahLst/>
            <a:cxnLst/>
            <a:rect r="r" b="b" t="t" l="l"/>
            <a:pathLst>
              <a:path h="4289937" w="9232690">
                <a:moveTo>
                  <a:pt x="0" y="0"/>
                </a:moveTo>
                <a:lnTo>
                  <a:pt x="9232690" y="0"/>
                </a:lnTo>
                <a:lnTo>
                  <a:pt x="9232690" y="4289937"/>
                </a:lnTo>
                <a:lnTo>
                  <a:pt x="0" y="4289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Exploring BeautifulSoup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3521" y="4916487"/>
            <a:ext cx="5440958" cy="7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Time to Practice!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76028" y="5655028"/>
            <a:ext cx="5978866" cy="4032011"/>
          </a:xfrm>
          <a:custGeom>
            <a:avLst/>
            <a:gdLst/>
            <a:ahLst/>
            <a:cxnLst/>
            <a:rect r="r" b="b" t="t" l="l"/>
            <a:pathLst>
              <a:path h="4032011" w="5978866">
                <a:moveTo>
                  <a:pt x="0" y="0"/>
                </a:moveTo>
                <a:lnTo>
                  <a:pt x="5978866" y="0"/>
                </a:lnTo>
                <a:lnTo>
                  <a:pt x="5978866" y="4032011"/>
                </a:lnTo>
                <a:lnTo>
                  <a:pt x="0" y="4032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05969" y="5437597"/>
            <a:ext cx="3571266" cy="446687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 to APIs and JSONs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58157"/>
            <a:ext cx="595858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API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59883"/>
            <a:ext cx="5958583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Application Programming Interface (API)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Kumpulan protokol dan aturan</a:t>
            </a:r>
          </a:p>
          <a:p>
            <a:pPr algn="l" marL="734064" indent="-244688" lvl="2">
              <a:lnSpc>
                <a:spcPts val="2380"/>
              </a:lnSpc>
              <a:buFont typeface="Arial"/>
              <a:buChar char="⚬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Digunakan untuk membangun dan berinteraksi dengan aplikasi perangkat lunak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846903" y="2958157"/>
            <a:ext cx="595858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JSON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46903" y="3859883"/>
            <a:ext cx="5958583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JavaScript Object Notation (JSON)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Komunikasi real-time antara server dan browser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Diperkenalkan oleh Douglas Crockford</a:t>
            </a:r>
          </a:p>
          <a:p>
            <a:pPr algn="l" marL="367032" indent="-183516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Mudah dibaca oleh manusia (human-readable)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26900"/>
            <a:ext cx="8980154" cy="2577579"/>
            <a:chOff x="0" y="0"/>
            <a:chExt cx="2365143" cy="6788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143" cy="678868"/>
            </a:xfrm>
            <a:custGeom>
              <a:avLst/>
              <a:gdLst/>
              <a:ahLst/>
              <a:cxnLst/>
              <a:rect r="r" b="b" t="t" l="l"/>
              <a:pathLst>
                <a:path h="678868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634901"/>
                  </a:lnTo>
                  <a:cubicBezTo>
                    <a:pt x="2365143" y="646562"/>
                    <a:pt x="2360511" y="657745"/>
                    <a:pt x="2352266" y="665991"/>
                  </a:cubicBezTo>
                  <a:cubicBezTo>
                    <a:pt x="2344020" y="674236"/>
                    <a:pt x="2332837" y="678868"/>
                    <a:pt x="2321176" y="678868"/>
                  </a:cubicBezTo>
                  <a:lnTo>
                    <a:pt x="43968" y="678868"/>
                  </a:lnTo>
                  <a:cubicBezTo>
                    <a:pt x="32307" y="678868"/>
                    <a:pt x="21123" y="674236"/>
                    <a:pt x="12878" y="665991"/>
                  </a:cubicBezTo>
                  <a:cubicBezTo>
                    <a:pt x="4632" y="657745"/>
                    <a:pt x="0" y="646562"/>
                    <a:pt x="0" y="634901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5143" cy="7169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import</a:t>
              </a:r>
              <a:r>
                <a:rPr lang="en-US" sz="1999" b="true">
                  <a:solidFill>
                    <a:srgbClr val="229799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json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with </a:t>
              </a:r>
              <a:r>
                <a:rPr lang="en-US" sz="1999" b="true">
                  <a:solidFill>
                    <a:srgbClr val="229799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open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en-US" sz="1999">
                  <a:solidFill>
                    <a:srgbClr val="FF575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'snakes.json'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en-US" sz="1999">
                  <a:solidFill>
                    <a:srgbClr val="FF575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'r'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as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json_file: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json_data = json.load(json_file)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229799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type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(json_data)</a:t>
              </a:r>
            </a:p>
            <a:p>
              <a:pPr algn="l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6000089"/>
            <a:ext cx="10493090" cy="683529"/>
          </a:xfrm>
          <a:custGeom>
            <a:avLst/>
            <a:gdLst/>
            <a:ahLst/>
            <a:cxnLst/>
            <a:rect r="r" b="b" t="t" l="l"/>
            <a:pathLst>
              <a:path h="683529" w="10493090">
                <a:moveTo>
                  <a:pt x="0" y="0"/>
                </a:moveTo>
                <a:lnTo>
                  <a:pt x="10493090" y="0"/>
                </a:lnTo>
                <a:lnTo>
                  <a:pt x="10493090" y="683529"/>
                </a:lnTo>
                <a:lnTo>
                  <a:pt x="0" y="683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Loading JSONs in Python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26900"/>
            <a:ext cx="8980154" cy="815454"/>
            <a:chOff x="0" y="0"/>
            <a:chExt cx="2365143" cy="2147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143" cy="214770"/>
            </a:xfrm>
            <a:custGeom>
              <a:avLst/>
              <a:gdLst/>
              <a:ahLst/>
              <a:cxnLst/>
              <a:rect r="r" b="b" t="t" l="l"/>
              <a:pathLst>
                <a:path h="214770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170802"/>
                  </a:lnTo>
                  <a:cubicBezTo>
                    <a:pt x="2365143" y="182463"/>
                    <a:pt x="2360511" y="193646"/>
                    <a:pt x="2352266" y="201892"/>
                  </a:cubicBezTo>
                  <a:cubicBezTo>
                    <a:pt x="2344020" y="210137"/>
                    <a:pt x="2332837" y="214770"/>
                    <a:pt x="2321176" y="214770"/>
                  </a:cubicBezTo>
                  <a:lnTo>
                    <a:pt x="43968" y="214770"/>
                  </a:lnTo>
                  <a:cubicBezTo>
                    <a:pt x="32307" y="214770"/>
                    <a:pt x="21123" y="210137"/>
                    <a:pt x="12878" y="201892"/>
                  </a:cubicBezTo>
                  <a:cubicBezTo>
                    <a:pt x="4632" y="193646"/>
                    <a:pt x="0" y="182463"/>
                    <a:pt x="0" y="170802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5143" cy="252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for</a:t>
              </a:r>
              <a:r>
                <a:rPr lang="en-US" sz="1999">
                  <a:solidFill>
                    <a:srgbClr val="004AA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key, value </a:t>
              </a: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in</a:t>
              </a:r>
              <a:r>
                <a:rPr lang="en-US" sz="1999">
                  <a:solidFill>
                    <a:srgbClr val="004AA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json_data.items():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-US" sz="1999" b="true">
                  <a:solidFill>
                    <a:srgbClr val="229799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print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(key + </a:t>
              </a:r>
              <a:r>
                <a:rPr lang="en-US" sz="1999">
                  <a:solidFill>
                    <a:srgbClr val="FF575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':'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, value)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4423379"/>
            <a:ext cx="6357644" cy="5186499"/>
          </a:xfrm>
          <a:custGeom>
            <a:avLst/>
            <a:gdLst/>
            <a:ahLst/>
            <a:cxnLst/>
            <a:rect r="r" b="b" t="t" l="l"/>
            <a:pathLst>
              <a:path h="5186499" w="6357644">
                <a:moveTo>
                  <a:pt x="0" y="0"/>
                </a:moveTo>
                <a:lnTo>
                  <a:pt x="6357644" y="0"/>
                </a:lnTo>
                <a:lnTo>
                  <a:pt x="6357644" y="5186499"/>
                </a:lnTo>
                <a:lnTo>
                  <a:pt x="0" y="5186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Exploring JSONs in Python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3521" y="4916487"/>
            <a:ext cx="5440958" cy="7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Time to Practice!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26900"/>
            <a:ext cx="8980154" cy="3634854"/>
            <a:chOff x="0" y="0"/>
            <a:chExt cx="2365143" cy="9573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65143" cy="957328"/>
            </a:xfrm>
            <a:custGeom>
              <a:avLst/>
              <a:gdLst/>
              <a:ahLst/>
              <a:cxnLst/>
              <a:rect r="r" b="b" t="t" l="l"/>
              <a:pathLst>
                <a:path h="957328" w="2365143">
                  <a:moveTo>
                    <a:pt x="43968" y="0"/>
                  </a:moveTo>
                  <a:lnTo>
                    <a:pt x="2321176" y="0"/>
                  </a:lnTo>
                  <a:cubicBezTo>
                    <a:pt x="2332837" y="0"/>
                    <a:pt x="2344020" y="4632"/>
                    <a:pt x="2352266" y="12878"/>
                  </a:cubicBezTo>
                  <a:cubicBezTo>
                    <a:pt x="2360511" y="21123"/>
                    <a:pt x="2365143" y="32307"/>
                    <a:pt x="2365143" y="43968"/>
                  </a:cubicBezTo>
                  <a:lnTo>
                    <a:pt x="2365143" y="913360"/>
                  </a:lnTo>
                  <a:cubicBezTo>
                    <a:pt x="2365143" y="925021"/>
                    <a:pt x="2360511" y="936204"/>
                    <a:pt x="2352266" y="944450"/>
                  </a:cubicBezTo>
                  <a:cubicBezTo>
                    <a:pt x="2344020" y="952696"/>
                    <a:pt x="2332837" y="957328"/>
                    <a:pt x="2321176" y="957328"/>
                  </a:cubicBezTo>
                  <a:lnTo>
                    <a:pt x="43968" y="957328"/>
                  </a:lnTo>
                  <a:cubicBezTo>
                    <a:pt x="32307" y="957328"/>
                    <a:pt x="21123" y="952696"/>
                    <a:pt x="12878" y="944450"/>
                  </a:cubicBezTo>
                  <a:cubicBezTo>
                    <a:pt x="4632" y="936204"/>
                    <a:pt x="0" y="925021"/>
                    <a:pt x="0" y="913360"/>
                  </a:cubicBezTo>
                  <a:lnTo>
                    <a:pt x="0" y="43968"/>
                  </a:lnTo>
                  <a:cubicBezTo>
                    <a:pt x="0" y="32307"/>
                    <a:pt x="4632" y="21123"/>
                    <a:pt x="12878" y="12878"/>
                  </a:cubicBezTo>
                  <a:cubicBezTo>
                    <a:pt x="21123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E9FCD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65143" cy="995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import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requests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url = </a:t>
              </a:r>
              <a:r>
                <a:rPr lang="en-US" sz="1999">
                  <a:solidFill>
                    <a:srgbClr val="FF5757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'http://www.omdbapi.com/?t=hackers'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 = requests.get(url)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json_data = r.json()</a:t>
              </a:r>
            </a:p>
            <a:p>
              <a:pPr algn="l">
                <a:lnSpc>
                  <a:spcPts val="2799"/>
                </a:lnSpc>
              </a:pPr>
            </a:p>
            <a:p>
              <a:pPr algn="l">
                <a:lnSpc>
                  <a:spcPts val="2799"/>
                </a:lnSpc>
              </a:pP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for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key, value </a:t>
              </a:r>
              <a:r>
                <a:rPr lang="en-US" sz="1999" b="true">
                  <a:solidFill>
                    <a:srgbClr val="004AAD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in 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json_data.items():</a:t>
              </a:r>
            </a:p>
            <a:p>
              <a:pPr algn="l">
                <a:lnSpc>
                  <a:spcPts val="2799"/>
                </a:lnSpc>
              </a:pP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en-US" sz="1999" b="true">
                  <a:solidFill>
                    <a:srgbClr val="229799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print</a:t>
              </a:r>
              <a:r>
                <a:rPr lang="en-US" sz="1999">
                  <a:solidFill>
                    <a:srgbClr val="229799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(key + ':', value)</a:t>
              </a:r>
            </a:p>
            <a:p>
              <a:pPr algn="l">
                <a:lnSpc>
                  <a:spcPts val="27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306018" y="1744917"/>
            <a:ext cx="5061541" cy="4094467"/>
          </a:xfrm>
          <a:custGeom>
            <a:avLst/>
            <a:gdLst/>
            <a:ahLst/>
            <a:cxnLst/>
            <a:rect r="r" b="b" t="t" l="l"/>
            <a:pathLst>
              <a:path h="4094467" w="5061541">
                <a:moveTo>
                  <a:pt x="0" y="0"/>
                </a:moveTo>
                <a:lnTo>
                  <a:pt x="5061540" y="0"/>
                </a:lnTo>
                <a:lnTo>
                  <a:pt x="5061540" y="4094467"/>
                </a:lnTo>
                <a:lnTo>
                  <a:pt x="0" y="4094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65750" y="6661754"/>
            <a:ext cx="7584038" cy="2806094"/>
          </a:xfrm>
          <a:custGeom>
            <a:avLst/>
            <a:gdLst/>
            <a:ahLst/>
            <a:cxnLst/>
            <a:rect r="r" b="b" t="t" l="l"/>
            <a:pathLst>
              <a:path h="2806094" w="7584038">
                <a:moveTo>
                  <a:pt x="0" y="0"/>
                </a:moveTo>
                <a:lnTo>
                  <a:pt x="7584037" y="0"/>
                </a:lnTo>
                <a:lnTo>
                  <a:pt x="7584037" y="2806094"/>
                </a:lnTo>
                <a:lnTo>
                  <a:pt x="0" y="2806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Connecting to an API in Python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95154"/>
            <a:ext cx="8423550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HTTP – melakukan permintaan (request) HTTP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www.omdbapi.com – melakukan query ke OMDb API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?t=hackers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Query string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Digunakan untuk meminta data film dengan judul (parameter t) “Hackers”</a:t>
            </a:r>
          </a:p>
          <a:p>
            <a:pPr algn="l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3521" y="4916487"/>
            <a:ext cx="5440958" cy="7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Time to Practice!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2598" y="1127116"/>
            <a:ext cx="2147986" cy="1935873"/>
          </a:xfrm>
          <a:custGeom>
            <a:avLst/>
            <a:gdLst/>
            <a:ahLst/>
            <a:cxnLst/>
            <a:rect r="r" b="b" t="t" l="l"/>
            <a:pathLst>
              <a:path h="1935873" w="2147986">
                <a:moveTo>
                  <a:pt x="0" y="0"/>
                </a:moveTo>
                <a:lnTo>
                  <a:pt x="2147986" y="0"/>
                </a:lnTo>
                <a:lnTo>
                  <a:pt x="2147986" y="1935873"/>
                </a:lnTo>
                <a:lnTo>
                  <a:pt x="0" y="1935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Extras - Google Maps Extractor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75101"/>
            <a:ext cx="15588387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Unduh Google Maps Scrapper melalui tautan berikut: </a:t>
            </a:r>
            <a:r>
              <a:rPr lang="en-US" b="true" sz="2399" u="sng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4" tooltip="https://google-maps-extractor-omkar-cloud.s3.amazonaws.com/Google+Maps+Extractor.exe"/>
              </a:rPr>
              <a:t>https://google-maps-extractor-omkar-cloud.s3.amazonaws.com/Google+Maps+Extractor.exe</a:t>
            </a: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Lakukan instalasi seperti biasa.Anda juga dapat melihat halaman resminya di: </a:t>
            </a:r>
            <a:r>
              <a:rPr lang="en-US" b="true" sz="2399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https://github.com/omkarcloud/google-maps-scraper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Cari lokasi di Google Maps, klik tombol Share, lalu copy link tempat tersebut.Tempel link pada bagian Search Queries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Aktifkan opsi “Enable Reviews Extraction”.Masukkan jumlah review yang ingin diambil, pilih language: Indonesian, lalu klik “Run”.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Setelah proses selesai, klik nama task, lalu pilih “Detailed Review”.Terakhir, download file CSV-nya.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22894" y="491388"/>
            <a:ext cx="4814001" cy="3207328"/>
          </a:xfrm>
          <a:custGeom>
            <a:avLst/>
            <a:gdLst/>
            <a:ahLst/>
            <a:cxnLst/>
            <a:rect r="r" b="b" t="t" l="l"/>
            <a:pathLst>
              <a:path h="3207328" w="4814001">
                <a:moveTo>
                  <a:pt x="0" y="0"/>
                </a:moveTo>
                <a:lnTo>
                  <a:pt x="4814001" y="0"/>
                </a:lnTo>
                <a:lnTo>
                  <a:pt x="4814001" y="3207329"/>
                </a:lnTo>
                <a:lnTo>
                  <a:pt x="0" y="3207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Extras - Scrapping Tweet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75101"/>
            <a:ext cx="15588387" cy="37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Buka notebook berikut: </a:t>
            </a:r>
            <a:r>
              <a:rPr lang="en-US" b="true" sz="2399" u="sng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  <a:hlinkClick r:id="rId4" tooltip="https://colab.research.google.com/drive/14ROfWUp_RGQBjwuNEMC1cH-KKY2WJKLm?usp=sharing"/>
              </a:rPr>
              <a:t>https://colab.research.google.com/drive/14ROfWUp_RGQBjwuNEMC1cH-KKY2WJKLm?usp=sharing</a:t>
            </a: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 Setelah terbuka, buat salinan (Save a copy) ke Google Drive Anda.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Siapkan token autentikasi untuk x.com.Anda memerlukan akun x.com. Buat token sesuai petunjuk dan masukkan token tersebut ke dalam notebook.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Jalankan dan ikuti seluruh instruksi yang ada di dalam notebook pada langkah nomor 1. Pastikan Anda mengubah kata kunci pencarian sebelum menjalankan proses crawling data.</a:t>
            </a:r>
          </a:p>
          <a:p>
            <a:pPr algn="l" marL="518158" indent="-259079" lvl="1">
              <a:lnSpc>
                <a:spcPts val="3359"/>
              </a:lnSpc>
              <a:buAutoNum type="arabicPeriod" startAt="1"/>
            </a:pPr>
            <a:r>
              <a:rPr lang="en-US" sz="23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Simpan hasil crawling karena data tersebut akan digunakan untuk analisis sentimen menggunakan Orange Data Mining.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19475" y="2338853"/>
            <a:ext cx="10119849" cy="6919447"/>
          </a:xfrm>
          <a:custGeom>
            <a:avLst/>
            <a:gdLst/>
            <a:ahLst/>
            <a:cxnLst/>
            <a:rect r="r" b="b" t="t" l="l"/>
            <a:pathLst>
              <a:path h="6919447" w="10119849">
                <a:moveTo>
                  <a:pt x="0" y="0"/>
                </a:moveTo>
                <a:lnTo>
                  <a:pt x="10119849" y="0"/>
                </a:lnTo>
                <a:lnTo>
                  <a:pt x="10119849" y="6919447"/>
                </a:lnTo>
                <a:lnTo>
                  <a:pt x="0" y="6919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0938" y="2222556"/>
            <a:ext cx="7686013" cy="8064444"/>
            <a:chOff x="0" y="0"/>
            <a:chExt cx="10248017" cy="1075259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990" t="0" r="10990" b="0"/>
            <a:stretch>
              <a:fillRect/>
            </a:stretch>
          </p:blipFill>
          <p:spPr>
            <a:xfrm flipH="false" flipV="false">
              <a:off x="0" y="0"/>
              <a:ext cx="10248017" cy="10752592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376012" y="5172790"/>
            <a:ext cx="8808700" cy="2099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4"/>
              </a:lnSpc>
            </a:pPr>
            <a:r>
              <a:rPr lang="en-US" sz="931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Prepraration</a:t>
            </a:r>
          </a:p>
        </p:txBody>
      </p:sp>
      <p:sp>
        <p:nvSpPr>
          <p:cNvPr name="AutoShape 6" id="6"/>
          <p:cNvSpPr/>
          <p:nvPr/>
        </p:nvSpPr>
        <p:spPr>
          <a:xfrm>
            <a:off x="7503244" y="5620451"/>
            <a:ext cx="1872768" cy="43868"/>
          </a:xfrm>
          <a:prstGeom prst="line">
            <a:avLst/>
          </a:prstGeom>
          <a:ln cap="rnd" w="200025">
            <a:solidFill>
              <a:srgbClr val="44A79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48198" y="1641862"/>
            <a:ext cx="7900219" cy="3643976"/>
          </a:xfrm>
          <a:custGeom>
            <a:avLst/>
            <a:gdLst/>
            <a:ahLst/>
            <a:cxnLst/>
            <a:rect r="r" b="b" t="t" l="l"/>
            <a:pathLst>
              <a:path h="3643976" w="7900219">
                <a:moveTo>
                  <a:pt x="0" y="0"/>
                </a:moveTo>
                <a:lnTo>
                  <a:pt x="7900220" y="0"/>
                </a:lnTo>
                <a:lnTo>
                  <a:pt x="7900220" y="3643976"/>
                </a:lnTo>
                <a:lnTo>
                  <a:pt x="0" y="3643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59633" y="5345186"/>
            <a:ext cx="5877350" cy="4714309"/>
          </a:xfrm>
          <a:custGeom>
            <a:avLst/>
            <a:gdLst/>
            <a:ahLst/>
            <a:cxnLst/>
            <a:rect r="r" b="b" t="t" l="l"/>
            <a:pathLst>
              <a:path h="4714309" w="5877350">
                <a:moveTo>
                  <a:pt x="0" y="0"/>
                </a:moveTo>
                <a:lnTo>
                  <a:pt x="5877350" y="0"/>
                </a:lnTo>
                <a:lnTo>
                  <a:pt x="5877350" y="4714310"/>
                </a:lnTo>
                <a:lnTo>
                  <a:pt x="0" y="4714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7666" y="2032387"/>
            <a:ext cx="7711102" cy="2621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8"/>
              </a:lnSpc>
            </a:pPr>
            <a:r>
              <a:rPr lang="en-US" b="true" sz="1161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Persiapan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7666" y="4958332"/>
            <a:ext cx="8115300" cy="544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Sebanyak 60-80% porsi kegiatan data saintis 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ata yang ada saat ini dari banyak sumber data dan format yang beragam (terstruktur, semi, dan tidak terstruktur)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Kualitas model prediktif bergantung pada kualitas data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Tantangan dalam tahap persiapan data :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Memakan waktu lama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Porsi teknis yang dominan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Data yang tersedia tidak akurat atau tidak langsung pakai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Data tidak balance saat pengambilan sampel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Rentan akan error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7486" y="3106152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9" y="0"/>
                </a:lnTo>
                <a:lnTo>
                  <a:pt x="1716819" y="1716819"/>
                </a:lnTo>
                <a:lnTo>
                  <a:pt x="0" y="1716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37486" y="3106152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9" y="0"/>
                </a:lnTo>
                <a:lnTo>
                  <a:pt x="1716819" y="858409"/>
                </a:lnTo>
                <a:lnTo>
                  <a:pt x="0" y="858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41270" y="3106152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9" y="0"/>
                </a:lnTo>
                <a:lnTo>
                  <a:pt x="1716819" y="1716819"/>
                </a:lnTo>
                <a:lnTo>
                  <a:pt x="0" y="1716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9782" y="3088275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8" y="0"/>
                </a:lnTo>
                <a:lnTo>
                  <a:pt x="1716818" y="1716818"/>
                </a:lnTo>
                <a:lnTo>
                  <a:pt x="0" y="17168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71926" y="3088275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9" y="0"/>
                </a:lnTo>
                <a:lnTo>
                  <a:pt x="1716819" y="1716818"/>
                </a:lnTo>
                <a:lnTo>
                  <a:pt x="0" y="17168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41270" y="3106152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9" y="0"/>
                </a:lnTo>
                <a:lnTo>
                  <a:pt x="1716819" y="858409"/>
                </a:lnTo>
                <a:lnTo>
                  <a:pt x="0" y="8584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22220" y="3106152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12990" y="3106152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78486" y="3088275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5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21273" y="3088275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3042539" y="3311206"/>
            <a:ext cx="1306712" cy="130671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746323" y="3311206"/>
            <a:ext cx="1306712" cy="130671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52925" y="5261585"/>
            <a:ext cx="3797573" cy="3101168"/>
            <a:chOff x="0" y="0"/>
            <a:chExt cx="925426" cy="7557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25426" cy="755719"/>
            </a:xfrm>
            <a:custGeom>
              <a:avLst/>
              <a:gdLst/>
              <a:ahLst/>
              <a:cxnLst/>
              <a:rect r="r" b="b" t="t" l="l"/>
              <a:pathLst>
                <a:path h="755719" w="925426">
                  <a:moveTo>
                    <a:pt x="0" y="0"/>
                  </a:moveTo>
                  <a:lnTo>
                    <a:pt x="925426" y="0"/>
                  </a:lnTo>
                  <a:lnTo>
                    <a:pt x="925426" y="755719"/>
                  </a:lnTo>
                  <a:lnTo>
                    <a:pt x="0" y="755719"/>
                  </a:lnTo>
                  <a:close/>
                </a:path>
              </a:pathLst>
            </a:custGeom>
            <a:ln w="28575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925426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756387" y="5261585"/>
            <a:ext cx="3394161" cy="3101168"/>
            <a:chOff x="0" y="0"/>
            <a:chExt cx="827119" cy="7557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27119" cy="755719"/>
            </a:xfrm>
            <a:custGeom>
              <a:avLst/>
              <a:gdLst/>
              <a:ahLst/>
              <a:cxnLst/>
              <a:rect r="r" b="b" t="t" l="l"/>
              <a:pathLst>
                <a:path h="755719" w="827119">
                  <a:moveTo>
                    <a:pt x="0" y="0"/>
                  </a:moveTo>
                  <a:lnTo>
                    <a:pt x="827119" y="0"/>
                  </a:lnTo>
                  <a:lnTo>
                    <a:pt x="827119" y="755719"/>
                  </a:lnTo>
                  <a:lnTo>
                    <a:pt x="0" y="755719"/>
                  </a:lnTo>
                  <a:close/>
                </a:path>
              </a:pathLst>
            </a:custGeom>
            <a:ln w="28575" cap="sq">
              <a:solidFill>
                <a:srgbClr val="44A796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27119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612957" y="4742062"/>
            <a:ext cx="165876" cy="519523"/>
            <a:chOff x="0" y="0"/>
            <a:chExt cx="221168" cy="692698"/>
          </a:xfrm>
        </p:grpSpPr>
        <p:sp>
          <p:nvSpPr>
            <p:cNvPr name="AutoShape 26" id="26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18738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7" id="27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738C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0" id="30"/>
          <p:cNvGrpSpPr/>
          <p:nvPr/>
        </p:nvGrpSpPr>
        <p:grpSpPr>
          <a:xfrm rot="0">
            <a:off x="7316742" y="4742062"/>
            <a:ext cx="165876" cy="519523"/>
            <a:chOff x="0" y="0"/>
            <a:chExt cx="221168" cy="692698"/>
          </a:xfrm>
        </p:grpSpPr>
        <p:sp>
          <p:nvSpPr>
            <p:cNvPr name="AutoShape 31" id="31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44A796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2" id="32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4A796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35" id="35"/>
          <p:cNvSpPr/>
          <p:nvPr/>
        </p:nvSpPr>
        <p:spPr>
          <a:xfrm flipH="false" flipV="false" rot="0">
            <a:off x="10419782" y="3088275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8" y="0"/>
                </a:lnTo>
                <a:lnTo>
                  <a:pt x="1716818" y="858409"/>
                </a:lnTo>
                <a:lnTo>
                  <a:pt x="0" y="85840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10624835" y="3293328"/>
            <a:ext cx="1306712" cy="130671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360098" y="5243708"/>
            <a:ext cx="3662407" cy="3101168"/>
            <a:chOff x="0" y="0"/>
            <a:chExt cx="892487" cy="7557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92487" cy="755719"/>
            </a:xfrm>
            <a:custGeom>
              <a:avLst/>
              <a:gdLst/>
              <a:ahLst/>
              <a:cxnLst/>
              <a:rect r="r" b="b" t="t" l="l"/>
              <a:pathLst>
                <a:path h="755719" w="892487">
                  <a:moveTo>
                    <a:pt x="0" y="0"/>
                  </a:moveTo>
                  <a:lnTo>
                    <a:pt x="892487" y="0"/>
                  </a:lnTo>
                  <a:lnTo>
                    <a:pt x="892487" y="755719"/>
                  </a:lnTo>
                  <a:lnTo>
                    <a:pt x="0" y="755719"/>
                  </a:lnTo>
                  <a:close/>
                </a:path>
              </a:pathLst>
            </a:custGeom>
            <a:ln w="28575" cap="sq">
              <a:solidFill>
                <a:srgbClr val="9CC147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892487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195253" y="4724184"/>
            <a:ext cx="165876" cy="519523"/>
            <a:chOff x="0" y="0"/>
            <a:chExt cx="221168" cy="692698"/>
          </a:xfrm>
        </p:grpSpPr>
        <p:sp>
          <p:nvSpPr>
            <p:cNvPr name="AutoShape 43" id="43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9CC147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4" id="44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CC147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47" id="47"/>
          <p:cNvSpPr/>
          <p:nvPr/>
        </p:nvSpPr>
        <p:spPr>
          <a:xfrm flipH="false" flipV="false" rot="0">
            <a:off x="13771926" y="3088275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9" y="0"/>
                </a:lnTo>
                <a:lnTo>
                  <a:pt x="1716819" y="858409"/>
                </a:lnTo>
                <a:lnTo>
                  <a:pt x="0" y="858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13976979" y="3293328"/>
            <a:ext cx="1306712" cy="1306712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232055" y="5243708"/>
            <a:ext cx="3303020" cy="3101168"/>
            <a:chOff x="0" y="0"/>
            <a:chExt cx="804909" cy="7557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04909" cy="755719"/>
            </a:xfrm>
            <a:custGeom>
              <a:avLst/>
              <a:gdLst/>
              <a:ahLst/>
              <a:cxnLst/>
              <a:rect r="r" b="b" t="t" l="l"/>
              <a:pathLst>
                <a:path h="755719" w="804909">
                  <a:moveTo>
                    <a:pt x="0" y="0"/>
                  </a:moveTo>
                  <a:lnTo>
                    <a:pt x="804909" y="0"/>
                  </a:lnTo>
                  <a:lnTo>
                    <a:pt x="804909" y="755719"/>
                  </a:lnTo>
                  <a:lnTo>
                    <a:pt x="0" y="755719"/>
                  </a:lnTo>
                  <a:close/>
                </a:path>
              </a:pathLst>
            </a:custGeom>
            <a:ln w="28575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804909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4547397" y="4724184"/>
            <a:ext cx="165876" cy="519523"/>
            <a:chOff x="0" y="0"/>
            <a:chExt cx="221168" cy="692698"/>
          </a:xfrm>
        </p:grpSpPr>
        <p:sp>
          <p:nvSpPr>
            <p:cNvPr name="AutoShape 55" id="55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18738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6" id="56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738C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59" id="59"/>
          <p:cNvSpPr/>
          <p:nvPr/>
        </p:nvSpPr>
        <p:spPr>
          <a:xfrm flipH="false" flipV="false" rot="0">
            <a:off x="3328316" y="3631845"/>
            <a:ext cx="735158" cy="686453"/>
          </a:xfrm>
          <a:custGeom>
            <a:avLst/>
            <a:gdLst/>
            <a:ahLst/>
            <a:cxnLst/>
            <a:rect r="r" b="b" t="t" l="l"/>
            <a:pathLst>
              <a:path h="686453" w="735158">
                <a:moveTo>
                  <a:pt x="0" y="0"/>
                </a:moveTo>
                <a:lnTo>
                  <a:pt x="735158" y="0"/>
                </a:lnTo>
                <a:lnTo>
                  <a:pt x="735158" y="686454"/>
                </a:lnTo>
                <a:lnTo>
                  <a:pt x="0" y="68645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0" id="60"/>
          <p:cNvSpPr/>
          <p:nvPr/>
        </p:nvSpPr>
        <p:spPr>
          <a:xfrm flipH="false" flipV="false" rot="0">
            <a:off x="7042262" y="3661203"/>
            <a:ext cx="714835" cy="606716"/>
          </a:xfrm>
          <a:custGeom>
            <a:avLst/>
            <a:gdLst/>
            <a:ahLst/>
            <a:cxnLst/>
            <a:rect r="r" b="b" t="t" l="l"/>
            <a:pathLst>
              <a:path h="606716" w="714835">
                <a:moveTo>
                  <a:pt x="0" y="0"/>
                </a:moveTo>
                <a:lnTo>
                  <a:pt x="714835" y="0"/>
                </a:lnTo>
                <a:lnTo>
                  <a:pt x="714835" y="606717"/>
                </a:lnTo>
                <a:lnTo>
                  <a:pt x="0" y="60671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10950483" y="3613968"/>
            <a:ext cx="693329" cy="650862"/>
          </a:xfrm>
          <a:custGeom>
            <a:avLst/>
            <a:gdLst/>
            <a:ahLst/>
            <a:cxnLst/>
            <a:rect r="r" b="b" t="t" l="l"/>
            <a:pathLst>
              <a:path h="650862" w="693329">
                <a:moveTo>
                  <a:pt x="0" y="0"/>
                </a:moveTo>
                <a:lnTo>
                  <a:pt x="693329" y="0"/>
                </a:lnTo>
                <a:lnTo>
                  <a:pt x="693329" y="650862"/>
                </a:lnTo>
                <a:lnTo>
                  <a:pt x="0" y="650862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2" id="62"/>
          <p:cNvSpPr/>
          <p:nvPr/>
        </p:nvSpPr>
        <p:spPr>
          <a:xfrm flipH="false" flipV="false" rot="0">
            <a:off x="14284999" y="3633723"/>
            <a:ext cx="690672" cy="625922"/>
          </a:xfrm>
          <a:custGeom>
            <a:avLst/>
            <a:gdLst/>
            <a:ahLst/>
            <a:cxnLst/>
            <a:rect r="r" b="b" t="t" l="l"/>
            <a:pathLst>
              <a:path h="625922" w="690672">
                <a:moveTo>
                  <a:pt x="0" y="0"/>
                </a:moveTo>
                <a:lnTo>
                  <a:pt x="690673" y="0"/>
                </a:lnTo>
                <a:lnTo>
                  <a:pt x="690673" y="625922"/>
                </a:lnTo>
                <a:lnTo>
                  <a:pt x="0" y="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3" id="63"/>
          <p:cNvGrpSpPr/>
          <p:nvPr/>
        </p:nvGrpSpPr>
        <p:grpSpPr>
          <a:xfrm rot="0">
            <a:off x="1844954" y="5487200"/>
            <a:ext cx="3701883" cy="2626126"/>
            <a:chOff x="0" y="0"/>
            <a:chExt cx="4935845" cy="3501501"/>
          </a:xfrm>
        </p:grpSpPr>
        <p:sp>
          <p:nvSpPr>
            <p:cNvPr name="TextBox 64" id="64"/>
            <p:cNvSpPr txBox="true"/>
            <p:nvPr/>
          </p:nvSpPr>
          <p:spPr>
            <a:xfrm rot="0">
              <a:off x="0" y="600650"/>
              <a:ext cx="4935845" cy="29008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•Penanganan data kosong (missing value)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•Penghalusan data kotor (noisy data)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•Penanganan pencilan (outliers)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•Penangaan inkonsistensi data</a:t>
              </a:r>
            </a:p>
            <a:p>
              <a:pPr algn="l">
                <a:lnSpc>
                  <a:spcPts val="2520"/>
                </a:lnSpc>
              </a:pP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325437" y="-9525"/>
              <a:ext cx="4284971" cy="42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18738C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Data Cleaning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5839062" y="5525300"/>
            <a:ext cx="3095206" cy="1683300"/>
            <a:chOff x="0" y="0"/>
            <a:chExt cx="4126941" cy="2244400"/>
          </a:xfrm>
        </p:grpSpPr>
        <p:sp>
          <p:nvSpPr>
            <p:cNvPr name="TextBox 67" id="67"/>
            <p:cNvSpPr txBox="true"/>
            <p:nvPr/>
          </p:nvSpPr>
          <p:spPr>
            <a:xfrm rot="0">
              <a:off x="0" y="600650"/>
              <a:ext cx="4126941" cy="1643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•Pengurangan dimensi data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•Pengurangan jumlah data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•Kompresi data</a:t>
              </a:r>
            </a:p>
            <a:p>
              <a:pPr algn="l">
                <a:lnSpc>
                  <a:spcPts val="2520"/>
                </a:lnSpc>
              </a:pPr>
            </a:p>
          </p:txBody>
        </p:sp>
        <p:sp>
          <p:nvSpPr>
            <p:cNvPr name="TextBox 68" id="68"/>
            <p:cNvSpPr txBox="true"/>
            <p:nvPr/>
          </p:nvSpPr>
          <p:spPr>
            <a:xfrm rot="0">
              <a:off x="272103" y="-9525"/>
              <a:ext cx="3582735" cy="42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44A79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Data Reduction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9445823" y="5525300"/>
            <a:ext cx="3576682" cy="1683300"/>
            <a:chOff x="0" y="0"/>
            <a:chExt cx="4768909" cy="2244400"/>
          </a:xfrm>
        </p:grpSpPr>
        <p:sp>
          <p:nvSpPr>
            <p:cNvPr name="TextBox 70" id="70"/>
            <p:cNvSpPr txBox="true"/>
            <p:nvPr/>
          </p:nvSpPr>
          <p:spPr>
            <a:xfrm rot="0">
              <a:off x="0" y="1019684"/>
              <a:ext cx="4768909" cy="1224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•Normalisasi (Normalization)</a:t>
              </a:r>
            </a:p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•Concept hierarchy generation</a:t>
              </a:r>
            </a:p>
            <a:p>
              <a:pPr algn="l">
                <a:lnSpc>
                  <a:spcPts val="2520"/>
                </a:lnSpc>
              </a:pPr>
            </a:p>
          </p:txBody>
        </p:sp>
        <p:sp>
          <p:nvSpPr>
            <p:cNvPr name="TextBox 71" id="71"/>
            <p:cNvSpPr txBox="true"/>
            <p:nvPr/>
          </p:nvSpPr>
          <p:spPr>
            <a:xfrm rot="0">
              <a:off x="314430" y="-9525"/>
              <a:ext cx="4140049" cy="847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9CC14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Data Transformation and Discretization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13406759" y="5525300"/>
            <a:ext cx="2369064" cy="1369025"/>
            <a:chOff x="0" y="0"/>
            <a:chExt cx="3158753" cy="1825366"/>
          </a:xfrm>
        </p:grpSpPr>
        <p:sp>
          <p:nvSpPr>
            <p:cNvPr name="TextBox 73" id="73"/>
            <p:cNvSpPr txBox="true"/>
            <p:nvPr/>
          </p:nvSpPr>
          <p:spPr>
            <a:xfrm rot="0">
              <a:off x="0" y="1019684"/>
              <a:ext cx="3158753" cy="805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Integrasi banyak database / file</a:t>
              </a:r>
            </a:p>
          </p:txBody>
        </p:sp>
        <p:sp>
          <p:nvSpPr>
            <p:cNvPr name="TextBox 74" id="74"/>
            <p:cNvSpPr txBox="true"/>
            <p:nvPr/>
          </p:nvSpPr>
          <p:spPr>
            <a:xfrm rot="0">
              <a:off x="208267" y="-9525"/>
              <a:ext cx="2742218" cy="8475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18738C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Data Integration</a:t>
              </a:r>
            </a:p>
          </p:txBody>
        </p:sp>
      </p:grpSp>
      <p:sp>
        <p:nvSpPr>
          <p:cNvPr name="Freeform 75" id="75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884010" y="1491275"/>
            <a:ext cx="14748157" cy="8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49"/>
              </a:lnSpc>
            </a:pPr>
            <a:r>
              <a:rPr lang="en-US" b="true" sz="6999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Tahapan Utama Persiapan Data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5008" y="3070685"/>
            <a:ext cx="10757984" cy="5858808"/>
          </a:xfrm>
          <a:custGeom>
            <a:avLst/>
            <a:gdLst/>
            <a:ahLst/>
            <a:cxnLst/>
            <a:rect r="r" b="b" t="t" l="l"/>
            <a:pathLst>
              <a:path h="5858808" w="10757984">
                <a:moveTo>
                  <a:pt x="0" y="0"/>
                </a:moveTo>
                <a:lnTo>
                  <a:pt x="10757984" y="0"/>
                </a:lnTo>
                <a:lnTo>
                  <a:pt x="10757984" y="5858808"/>
                </a:lnTo>
                <a:lnTo>
                  <a:pt x="0" y="58588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97317"/>
            <a:ext cx="12363784" cy="547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4611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type constraints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51218" y="2096623"/>
            <a:ext cx="11324493" cy="2556910"/>
          </a:xfrm>
          <a:custGeom>
            <a:avLst/>
            <a:gdLst/>
            <a:ahLst/>
            <a:cxnLst/>
            <a:rect r="r" b="b" t="t" l="l"/>
            <a:pathLst>
              <a:path h="2556910" w="11324493">
                <a:moveTo>
                  <a:pt x="0" y="0"/>
                </a:moveTo>
                <a:lnTo>
                  <a:pt x="11324494" y="0"/>
                </a:lnTo>
                <a:lnTo>
                  <a:pt x="11324494" y="2556909"/>
                </a:lnTo>
                <a:lnTo>
                  <a:pt x="0" y="255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2" r="0" b="-10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666" y="2032387"/>
            <a:ext cx="7711102" cy="2621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8"/>
              </a:lnSpc>
            </a:pPr>
            <a:r>
              <a:rPr lang="en-US" b="true" sz="1161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Missing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666" y="4958332"/>
            <a:ext cx="8115300" cy="3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Jenis data kosong :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7666" y="5674002"/>
          <a:ext cx="7334584" cy="3533775"/>
        </p:xfrm>
        <a:graphic>
          <a:graphicData uri="http://schemas.openxmlformats.org/drawingml/2006/table">
            <a:tbl>
              <a:tblPr/>
              <a:tblGrid>
                <a:gridCol w="1885223"/>
                <a:gridCol w="2773883"/>
                <a:gridCol w="2675478"/>
              </a:tblGrid>
              <a:tr h="7927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Jenis Missing Data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Definisi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r>
                        <a:rPr lang="en-US" sz="17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Contoh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28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MCAR (Missing Completely At Random)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hilang secara acak, tidak bergantung pada nilai lain.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Tinta menutupi sebagian data pada kertas.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282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MAR (Missing At Random)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hilang tergantung pada variabel lain, tapi bukan nilai itu sendiri.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Responden tidak mengisi kolom gaji.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540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MNAR (Missing Not At Random)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 hilang karena faktor dari nilai itu sendiri.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Sensor gagal merekam suhu di bawah 50°C.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8738768" y="4958332"/>
            <a:ext cx="9549232" cy="544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Penanganan data kosong :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1. Abaikan (hapus data/record yang mengandung nilai kosong)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Tidak disarankan jika nilai kosong terlalu banyak.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Menghapus data bisa mengurangi jumlah data secara signifikan.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2. Isi nilai kosong secara manual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Cocok jika jumlah data sedikit.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Tidak efisien untuk dataset besar.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3. Imputasi nilai secara otomatis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Imputasi = mengganti nilai yang hilang (missing value, NaN, blank, dll) dengan nilai pengganti.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Contoh metode: rata-rata (mean), median, modus, atau prediksi dari model.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8314" y="3197613"/>
            <a:ext cx="6612583" cy="6192917"/>
          </a:xfrm>
          <a:custGeom>
            <a:avLst/>
            <a:gdLst/>
            <a:ahLst/>
            <a:cxnLst/>
            <a:rect r="r" b="b" t="t" l="l"/>
            <a:pathLst>
              <a:path h="6192917" w="6612583">
                <a:moveTo>
                  <a:pt x="0" y="0"/>
                </a:moveTo>
                <a:lnTo>
                  <a:pt x="6612583" y="0"/>
                </a:lnTo>
                <a:lnTo>
                  <a:pt x="6612583" y="6192916"/>
                </a:lnTo>
                <a:lnTo>
                  <a:pt x="0" y="6192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666" y="1899037"/>
            <a:ext cx="13305078" cy="9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00"/>
              </a:lnSpc>
            </a:pPr>
            <a:r>
              <a:rPr lang="en-US" b="true" sz="80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Imputasi Mean / Median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666" y="3159513"/>
            <a:ext cx="9549232" cy="6231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✅ Kelebihan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Mudah dan cepat diterapkan.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Efektif untuk dataset numerik berukuran kecil.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Cocok untuk variabel numerik dan data MCAR (Missing Completely At Random).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apat digunakan dalam produksi (misalnya saat model deployment).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⚠️ Kekurangan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Tidak mempertimbangkan korelasi antar fitur (hanya bekerja per kolom).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Kurang akurat, terutama jika data kosong &gt;5%.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Tidak memperhitungkan probabilitas atau ketidakpastian.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Dapat mendistorsi varians dan distribusi data asli (termasuk hubungan antar variabel).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3883" y="3741982"/>
            <a:ext cx="6357722" cy="3598513"/>
          </a:xfrm>
          <a:custGeom>
            <a:avLst/>
            <a:gdLst/>
            <a:ahLst/>
            <a:cxnLst/>
            <a:rect r="r" b="b" t="t" l="l"/>
            <a:pathLst>
              <a:path h="3598513" w="6357722">
                <a:moveTo>
                  <a:pt x="0" y="0"/>
                </a:moveTo>
                <a:lnTo>
                  <a:pt x="6357722" y="0"/>
                </a:lnTo>
                <a:lnTo>
                  <a:pt x="6357722" y="3598512"/>
                </a:lnTo>
                <a:lnTo>
                  <a:pt x="0" y="3598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666" y="1832362"/>
            <a:ext cx="13305078" cy="7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b="true" sz="60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Imputasi Nilai Suka-Suka (Arbitary)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666" y="3159513"/>
            <a:ext cx="9549232" cy="544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✅ Kelebihan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Cocok jika data tidak benar-benar acak (tidak missing at random).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Mud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ah dan cepat diterapkan untuk melengkapi dataset.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⚠️ Kekurangan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Dapat mengubah varians dan distribusi data asli, serta hubungan antar variabel.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Bis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 membentuk outlier, terutama jika nilai pengganti berada di ujung distribusi.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Semakin banyak data hilang (NA), semakin besar distorsi yang muncul.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Hindari memilih nilai pengganti yang terlalu dekat dengan mean atau median, karena bisa membuat data terlalu homogen.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21765" y="3197613"/>
            <a:ext cx="5917152" cy="5559740"/>
          </a:xfrm>
          <a:custGeom>
            <a:avLst/>
            <a:gdLst/>
            <a:ahLst/>
            <a:cxnLst/>
            <a:rect r="r" b="b" t="t" l="l"/>
            <a:pathLst>
              <a:path h="5559740" w="5917152">
                <a:moveTo>
                  <a:pt x="0" y="0"/>
                </a:moveTo>
                <a:lnTo>
                  <a:pt x="5917152" y="0"/>
                </a:lnTo>
                <a:lnTo>
                  <a:pt x="5917152" y="5559740"/>
                </a:lnTo>
                <a:lnTo>
                  <a:pt x="0" y="5559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666" y="1832362"/>
            <a:ext cx="13305078" cy="7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b="true" sz="60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Imputasi Nilai Akhir (End of Tail)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666" y="3159513"/>
            <a:ext cx="9549232" cy="544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✅ </a:t>
            </a: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Kelebihan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Mirip dengan imputasi arbitrary value (suka-suka).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cok untuk variabel numerik.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⚙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️ </a:t>
            </a: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Ketentuan Khusus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Pemilihan nilai arbitrer:</a:t>
            </a: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Jik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 data berdistribusi normal, gunakan:</a:t>
            </a: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nilai = mean + 3 × standar deviasi.</a:t>
            </a:r>
          </a:p>
          <a:p>
            <a:pPr algn="just"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J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ika data skew (miring), gunakan aturan IQR proximity:</a:t>
            </a:r>
          </a:p>
          <a:p>
            <a:pPr algn="just" marL="1424938" indent="-356235" lvl="3">
              <a:lnSpc>
                <a:spcPts val="3079"/>
              </a:lnSpc>
              <a:buFont typeface="Arial"/>
              <a:buChar char="￭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Upper limit = Q3 + 3 × IQR</a:t>
            </a:r>
          </a:p>
          <a:p>
            <a:pPr algn="just" marL="1424938" indent="-356235" lvl="3">
              <a:lnSpc>
                <a:spcPts val="3079"/>
              </a:lnSpc>
              <a:buFont typeface="Arial"/>
              <a:buChar char="￭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Lowe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r limit = Q1 − 3 × IQR</a:t>
            </a:r>
          </a:p>
          <a:p>
            <a:pPr algn="just" marL="1424938" indent="-356235" lvl="3">
              <a:lnSpc>
                <a:spcPts val="3079"/>
              </a:lnSpc>
              <a:buFont typeface="Arial"/>
              <a:buChar char="￭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(IQR = Q3 − Q1)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Hanya digunakan pada data latih (training set), bukan pada data uji.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10127" y="3500248"/>
            <a:ext cx="6618286" cy="4968901"/>
          </a:xfrm>
          <a:custGeom>
            <a:avLst/>
            <a:gdLst/>
            <a:ahLst/>
            <a:cxnLst/>
            <a:rect r="r" b="b" t="t" l="l"/>
            <a:pathLst>
              <a:path h="4968901" w="6618286">
                <a:moveTo>
                  <a:pt x="0" y="0"/>
                </a:moveTo>
                <a:lnTo>
                  <a:pt x="6618286" y="0"/>
                </a:lnTo>
                <a:lnTo>
                  <a:pt x="6618286" y="4968901"/>
                </a:lnTo>
                <a:lnTo>
                  <a:pt x="0" y="4968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666" y="1832362"/>
            <a:ext cx="15026302" cy="7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b="true" sz="60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Imputasi Frequent Category (Modus)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666" y="3159513"/>
            <a:ext cx="9549232" cy="466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✅ </a:t>
            </a: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Kelebihan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Cocok untuk data dengan missing at random (MAR).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Mudah dan cepat diterapkan.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Efektif untuk data yang memiliki kemiringan (skew).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Dapat digunakan dalam produksi/model deployment.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⚠️ </a:t>
            </a: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Kelemahan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Dapat mendistorsi hubungan antara label dan variabel lain, terutama saat ada kelas dominan.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Berisiko menimbulkan over-representation jika terlalu banyak data yang hilang.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59474" y="3815446"/>
            <a:ext cx="6477545" cy="2656108"/>
          </a:xfrm>
          <a:custGeom>
            <a:avLst/>
            <a:gdLst/>
            <a:ahLst/>
            <a:cxnLst/>
            <a:rect r="r" b="b" t="t" l="l"/>
            <a:pathLst>
              <a:path h="2656108" w="6477545">
                <a:moveTo>
                  <a:pt x="0" y="0"/>
                </a:moveTo>
                <a:lnTo>
                  <a:pt x="6477545" y="0"/>
                </a:lnTo>
                <a:lnTo>
                  <a:pt x="6477545" y="2656108"/>
                </a:lnTo>
                <a:lnTo>
                  <a:pt x="0" y="265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666" y="1832362"/>
            <a:ext cx="16231634" cy="7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b="true" sz="60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Imputasi Sampel Acak (Random Sample)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666" y="3159513"/>
            <a:ext cx="9549232" cy="5059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✅ </a:t>
            </a: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Kelebihan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Cocok untuk data dengan missing at random (MAR).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Mengganti missing value dengan nilai lain dari distribusi variabel yang sama, sehingga tetap alami.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Mudah dan cepat diterapkan.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Dapat mempertahankan varians dari variabel asli.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⚠️ </a:t>
            </a:r>
            <a:r>
              <a:rPr lang="en-US" sz="21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Kekurangan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Mengandung unsur acak (randomness), sehingga hasil bisa sedikit berbeda setiap kali dijalankan.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Membutuhkan memori besar saat deployment, karena model harus menyimpan data latih asli untuk mengambil nilai pengganti.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385273" cy="4812030"/>
          </a:xfrm>
          <a:custGeom>
            <a:avLst/>
            <a:gdLst/>
            <a:ahLst/>
            <a:cxnLst/>
            <a:rect r="r" b="b" t="t" l="l"/>
            <a:pathLst>
              <a:path h="4812030" w="9385273">
                <a:moveTo>
                  <a:pt x="0" y="0"/>
                </a:moveTo>
                <a:lnTo>
                  <a:pt x="9385273" y="0"/>
                </a:lnTo>
                <a:lnTo>
                  <a:pt x="9385273" y="4812030"/>
                </a:lnTo>
                <a:lnTo>
                  <a:pt x="0" y="48120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9" r="0" b="-131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812030"/>
            <a:ext cx="9385273" cy="5474970"/>
          </a:xfrm>
          <a:custGeom>
            <a:avLst/>
            <a:gdLst/>
            <a:ahLst/>
            <a:cxnLst/>
            <a:rect r="r" b="b" t="t" l="l"/>
            <a:pathLst>
              <a:path h="5474970" w="9385273">
                <a:moveTo>
                  <a:pt x="0" y="0"/>
                </a:moveTo>
                <a:lnTo>
                  <a:pt x="9385273" y="0"/>
                </a:lnTo>
                <a:lnTo>
                  <a:pt x="9385273" y="5474970"/>
                </a:lnTo>
                <a:lnTo>
                  <a:pt x="0" y="5474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90" t="0" r="-1910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85273" y="0"/>
            <a:ext cx="8902727" cy="4812030"/>
          </a:xfrm>
          <a:custGeom>
            <a:avLst/>
            <a:gdLst/>
            <a:ahLst/>
            <a:cxnLst/>
            <a:rect r="r" b="b" t="t" l="l"/>
            <a:pathLst>
              <a:path h="4812030" w="8902727">
                <a:moveTo>
                  <a:pt x="0" y="0"/>
                </a:moveTo>
                <a:lnTo>
                  <a:pt x="8902727" y="0"/>
                </a:lnTo>
                <a:lnTo>
                  <a:pt x="8902727" y="4812030"/>
                </a:lnTo>
                <a:lnTo>
                  <a:pt x="0" y="4812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90" r="0" b="-2469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85273" y="4812030"/>
            <a:ext cx="8902727" cy="5854268"/>
          </a:xfrm>
          <a:custGeom>
            <a:avLst/>
            <a:gdLst/>
            <a:ahLst/>
            <a:cxnLst/>
            <a:rect r="r" b="b" t="t" l="l"/>
            <a:pathLst>
              <a:path h="5854268" w="8902727">
                <a:moveTo>
                  <a:pt x="0" y="0"/>
                </a:moveTo>
                <a:lnTo>
                  <a:pt x="8902727" y="0"/>
                </a:lnTo>
                <a:lnTo>
                  <a:pt x="8902727" y="5854268"/>
                </a:lnTo>
                <a:lnTo>
                  <a:pt x="0" y="58542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94" r="0" b="-1894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7666" y="1832362"/>
            <a:ext cx="16231634" cy="7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0"/>
              </a:lnSpc>
            </a:pPr>
            <a:r>
              <a:rPr lang="en-US" b="true" sz="60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Teknik Imputasi Lainnya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7666" y="2861012"/>
            <a:ext cx="16514809" cy="740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1. Imputasi Nilai Nol / Konstanta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✅ Mudah diterapkan dan cepat.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⚠️ Risiko: bisa menimbulkan bias karena nilai pengganti tidak mewakili distribusi asli.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2. Imputasi dengan K-NN (K-Nearest Neighbors)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✅ Mengganti nilai hilang dengan nilai dari data terdekat (mirip).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🎯 Lebih akurat dibanding metode sederhana.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⚠️ Kelemahan: butuh komputasi besar, terutama pada dataset besar.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3. Imputasi Regresi – Deterministik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✅ Menggunakan prediksi hasil model regresi untuk mengganti data hilang.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🎯 Hasilnya konsisten dan berbasis hubungan antar variabel.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⚠️ Namun bisa terlalu “tepat” dan tidak mempertimbangkan ketidakpastian alami.</a:t>
            </a:r>
          </a:p>
          <a:p>
            <a:pPr algn="just">
              <a:lnSpc>
                <a:spcPts val="3079"/>
              </a:lnSpc>
            </a:pP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4. Imputasi Regresi – Stokastik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✅ Mirip regresi deterministik, tapi ditambah komponen acak (random error).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🎯 Membuat hasil lebih realistis karena meniru variasi alami data.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⚠️ Sedikit lebih kompleks untuk diterapkan.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5228" y="592122"/>
            <a:ext cx="5151134" cy="3863350"/>
          </a:xfrm>
          <a:custGeom>
            <a:avLst/>
            <a:gdLst/>
            <a:ahLst/>
            <a:cxnLst/>
            <a:rect r="r" b="b" t="t" l="l"/>
            <a:pathLst>
              <a:path h="3863350" w="5151134">
                <a:moveTo>
                  <a:pt x="0" y="0"/>
                </a:moveTo>
                <a:lnTo>
                  <a:pt x="5151134" y="0"/>
                </a:lnTo>
                <a:lnTo>
                  <a:pt x="5151134" y="3863350"/>
                </a:lnTo>
                <a:lnTo>
                  <a:pt x="0" y="3863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666" y="2655433"/>
            <a:ext cx="10454302" cy="137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868"/>
              </a:lnSpc>
            </a:pPr>
            <a:r>
              <a:rPr lang="en-US" b="true" sz="1161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Noisy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4837083"/>
            <a:ext cx="8876879" cy="544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Teknik Penanganan: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1. Binning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Mengelompokkan data dan melakukan penghalusan untuk membuat model lebih stabil.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2. Regresi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Menggunakan fungsi regresi untuk memperkirakan nilai yang salah atau hilang.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3. 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Clustering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Mendeteksi dan menghapus outlier berdasarkan pola kemiripan.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4. Kombinasi Manual + Komputer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Melibatkan evaluasi manusia dalam mendeteksi noise yang tidak dapat ditangani otomatis.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7666" y="4958332"/>
            <a:ext cx="7711102" cy="3106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Data kotor adalah data yang mengandung kesalahan atau outlier (data yang sangat berbeda dari data lainnya).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Contoh Bentuk Data Kotor: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🔁 Data tidak konsisten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📈 Data pencilan (outlier)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⛔ Data tidak utuh (incomplete)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📋 Data ganda (duplicate)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4323" y="861916"/>
            <a:ext cx="4583411" cy="2805986"/>
          </a:xfrm>
          <a:custGeom>
            <a:avLst/>
            <a:gdLst/>
            <a:ahLst/>
            <a:cxnLst/>
            <a:rect r="r" b="b" t="t" l="l"/>
            <a:pathLst>
              <a:path h="2805986" w="4583411">
                <a:moveTo>
                  <a:pt x="0" y="0"/>
                </a:moveTo>
                <a:lnTo>
                  <a:pt x="4583411" y="0"/>
                </a:lnTo>
                <a:lnTo>
                  <a:pt x="4583411" y="2805985"/>
                </a:lnTo>
                <a:lnTo>
                  <a:pt x="0" y="2805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7666" y="2522083"/>
            <a:ext cx="10454302" cy="9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00"/>
              </a:lnSpc>
            </a:pPr>
            <a:r>
              <a:rPr lang="en-US" b="true" sz="80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Reduction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7666" y="5095875"/>
            <a:ext cx="7585962" cy="3941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Feature Selection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Tujuan: Mengura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ngi dimensi data dengan menghapus atribut yang berlebih atau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tid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ak relevan</a:t>
            </a: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Atribut Redundan: Duplikat informasi dari atribut lain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Contoh: Harga produk vs pajak penjualan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Atribut Tidak Relevan: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Tidak berkontr</a:t>
            </a: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ibusi pada prediksi</a:t>
            </a:r>
          </a:p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Contoh: ID mahasiswa saat memprediksi IPK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7666" y="3721203"/>
            <a:ext cx="15911251" cy="7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Sebisa mungkin mengurangi ukuran / jumlah data, tetapi tidak mengurangi makna data dan hasil analisisnya. Salah satu strateginya adalah pengurangan dimensi dengan cara Feature Extraction dan Feature Selection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93760" y="5095875"/>
            <a:ext cx="7585962" cy="3883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Pendekatan Seleksi</a:t>
            </a: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Fitur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Information Gain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Chi Square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Log Likelihood Ratio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Forward Selection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Backward Elimination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Decision Tree</a:t>
            </a:r>
          </a:p>
          <a:p>
            <a:pPr algn="just" marL="1079496" indent="-359832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Naive Bayes berbobot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7666" y="2522083"/>
            <a:ext cx="10454302" cy="955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00"/>
              </a:lnSpc>
            </a:pPr>
            <a:r>
              <a:rPr lang="en-US" b="true" sz="8000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Transformation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17898"/>
            <a:ext cx="7585962" cy="169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Tujuan U</a:t>
            </a: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tama: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Menye</a:t>
            </a: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</a:t>
            </a: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erhanakan data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Meningkatkan</a:t>
            </a: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k</a:t>
            </a: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ualitas model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7666" y="3721203"/>
            <a:ext cx="15911251" cy="372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Transformasi data adalah proses mengubah nilai atribut menjadi bentuk baru yang lebih bermanfaat untuk analisis.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3760" y="5095875"/>
            <a:ext cx="7585962" cy="476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Metode: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Smoothing: Menghilangkan noise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Pembuatan</a:t>
            </a: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Atribut Baru: Gabungan atau tra</a:t>
            </a: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nsformasi dari atribut lama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Agregasi: Ringkasan data (misal: total, rata-rata)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N</a:t>
            </a: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ormalisasi: Menyesuaikan skala data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✓ Min-Max, Z-score, Decimal Scaling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Diskretisasi: Mengubah nilai numerik menjadi kategori (range)</a:t>
            </a:r>
          </a:p>
          <a:p>
            <a:pPr algn="just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23521" y="4916487"/>
            <a:ext cx="5440958" cy="712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Time to Practice!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81250"/>
            <a:ext cx="11142967" cy="637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55"/>
              </a:lnSpc>
            </a:pPr>
            <a:r>
              <a:rPr lang="en-US" sz="28182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84388" y="5084506"/>
            <a:ext cx="3044787" cy="1549478"/>
            <a:chOff x="0" y="0"/>
            <a:chExt cx="4059716" cy="20659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738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77800" y="-47625"/>
                <a:ext cx="747432" cy="4318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18738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42899" y="175783"/>
                <a:ext cx="628756" cy="271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5521550" y="5084506"/>
            <a:ext cx="3044787" cy="1549478"/>
            <a:chOff x="0" y="0"/>
            <a:chExt cx="4059716" cy="206597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A79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77800" y="-47625"/>
                <a:ext cx="747432" cy="4318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44A79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42899" y="175783"/>
                <a:ext cx="628756" cy="271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8158713" y="5084506"/>
            <a:ext cx="3044787" cy="1549478"/>
            <a:chOff x="0" y="0"/>
            <a:chExt cx="4059716" cy="206597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C14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77800" y="-47625"/>
                <a:ext cx="747432" cy="4318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9CC147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42899" y="175783"/>
                <a:ext cx="628756" cy="271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10795876" y="5084506"/>
            <a:ext cx="3044787" cy="1549478"/>
            <a:chOff x="0" y="0"/>
            <a:chExt cx="4059716" cy="206597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738C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77800" y="-47625"/>
                <a:ext cx="747432" cy="4318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18738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42899" y="175783"/>
                <a:ext cx="628756" cy="271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3433038" y="5084506"/>
            <a:ext cx="3044787" cy="1549478"/>
            <a:chOff x="0" y="0"/>
            <a:chExt cx="4059716" cy="206597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033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77800" y="-47625"/>
                <a:ext cx="747432" cy="4318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DD8033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42899" y="175783"/>
                <a:ext cx="628756" cy="271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3732988" y="3446923"/>
            <a:ext cx="1134811" cy="113481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114300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370151" y="3446923"/>
            <a:ext cx="1134811" cy="1134811"/>
            <a:chOff x="0" y="0"/>
            <a:chExt cx="8128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114300" cap="sq">
              <a:solidFill>
                <a:srgbClr val="44A796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007313" y="3446923"/>
            <a:ext cx="1134811" cy="1134811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114300" cap="sq">
              <a:solidFill>
                <a:srgbClr val="9CC147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644476" y="3446923"/>
            <a:ext cx="1134811" cy="1134811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114300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4281639" y="3446923"/>
            <a:ext cx="1134811" cy="1134811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ln w="114300" cap="sq">
              <a:solidFill>
                <a:srgbClr val="DD8033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3" id="53"/>
          <p:cNvSpPr/>
          <p:nvPr/>
        </p:nvSpPr>
        <p:spPr>
          <a:xfrm flipH="true" flipV="true">
            <a:off x="4281343" y="4498113"/>
            <a:ext cx="0" cy="820546"/>
          </a:xfrm>
          <a:prstGeom prst="line">
            <a:avLst/>
          </a:prstGeom>
          <a:ln cap="flat" w="28575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V="true">
            <a:off x="6918506" y="4498113"/>
            <a:ext cx="0" cy="820546"/>
          </a:xfrm>
          <a:prstGeom prst="line">
            <a:avLst/>
          </a:prstGeom>
          <a:ln cap="flat" w="28575">
            <a:solidFill>
              <a:srgbClr val="44A7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V="true">
            <a:off x="9555669" y="4498113"/>
            <a:ext cx="0" cy="820546"/>
          </a:xfrm>
          <a:prstGeom prst="line">
            <a:avLst/>
          </a:prstGeom>
          <a:ln cap="flat" w="28575">
            <a:solidFill>
              <a:srgbClr val="9CC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V="true">
            <a:off x="12192831" y="4498113"/>
            <a:ext cx="0" cy="820546"/>
          </a:xfrm>
          <a:prstGeom prst="line">
            <a:avLst/>
          </a:prstGeom>
          <a:ln cap="flat" w="28575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V="true">
            <a:off x="14829994" y="4498113"/>
            <a:ext cx="0" cy="820546"/>
          </a:xfrm>
          <a:prstGeom prst="line">
            <a:avLst/>
          </a:prstGeom>
          <a:ln cap="flat" w="28575">
            <a:solidFill>
              <a:srgbClr val="DD8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8" id="58"/>
          <p:cNvSpPr/>
          <p:nvPr/>
        </p:nvSpPr>
        <p:spPr>
          <a:xfrm flipH="false" flipV="false" rot="0">
            <a:off x="11923299" y="3764446"/>
            <a:ext cx="551463" cy="499764"/>
          </a:xfrm>
          <a:custGeom>
            <a:avLst/>
            <a:gdLst/>
            <a:ahLst/>
            <a:cxnLst/>
            <a:rect r="r" b="b" t="t" l="l"/>
            <a:pathLst>
              <a:path h="499764" w="551463">
                <a:moveTo>
                  <a:pt x="0" y="0"/>
                </a:moveTo>
                <a:lnTo>
                  <a:pt x="551463" y="0"/>
                </a:lnTo>
                <a:lnTo>
                  <a:pt x="551463" y="499764"/>
                </a:lnTo>
                <a:lnTo>
                  <a:pt x="0" y="499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9" id="59"/>
          <p:cNvSpPr/>
          <p:nvPr/>
        </p:nvSpPr>
        <p:spPr>
          <a:xfrm flipH="false" flipV="false" rot="0">
            <a:off x="4148265" y="3749269"/>
            <a:ext cx="304257" cy="568705"/>
          </a:xfrm>
          <a:custGeom>
            <a:avLst/>
            <a:gdLst/>
            <a:ahLst/>
            <a:cxnLst/>
            <a:rect r="r" b="b" t="t" l="l"/>
            <a:pathLst>
              <a:path h="568705" w="304257">
                <a:moveTo>
                  <a:pt x="0" y="0"/>
                </a:moveTo>
                <a:lnTo>
                  <a:pt x="304257" y="0"/>
                </a:lnTo>
                <a:lnTo>
                  <a:pt x="304257" y="568705"/>
                </a:lnTo>
                <a:lnTo>
                  <a:pt x="0" y="568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0" id="60"/>
          <p:cNvSpPr/>
          <p:nvPr/>
        </p:nvSpPr>
        <p:spPr>
          <a:xfrm flipH="false" flipV="false" rot="0">
            <a:off x="6636606" y="3820215"/>
            <a:ext cx="601901" cy="388226"/>
          </a:xfrm>
          <a:custGeom>
            <a:avLst/>
            <a:gdLst/>
            <a:ahLst/>
            <a:cxnLst/>
            <a:rect r="r" b="b" t="t" l="l"/>
            <a:pathLst>
              <a:path h="388226" w="601901">
                <a:moveTo>
                  <a:pt x="0" y="0"/>
                </a:moveTo>
                <a:lnTo>
                  <a:pt x="601900" y="0"/>
                </a:lnTo>
                <a:lnTo>
                  <a:pt x="601900" y="388226"/>
                </a:lnTo>
                <a:lnTo>
                  <a:pt x="0" y="3882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1" id="61"/>
          <p:cNvSpPr/>
          <p:nvPr/>
        </p:nvSpPr>
        <p:spPr>
          <a:xfrm flipH="false" flipV="false" rot="0">
            <a:off x="9286445" y="3736486"/>
            <a:ext cx="576547" cy="538351"/>
          </a:xfrm>
          <a:custGeom>
            <a:avLst/>
            <a:gdLst/>
            <a:ahLst/>
            <a:cxnLst/>
            <a:rect r="r" b="b" t="t" l="l"/>
            <a:pathLst>
              <a:path h="538351" w="576547">
                <a:moveTo>
                  <a:pt x="0" y="0"/>
                </a:moveTo>
                <a:lnTo>
                  <a:pt x="576547" y="0"/>
                </a:lnTo>
                <a:lnTo>
                  <a:pt x="576547" y="538351"/>
                </a:lnTo>
                <a:lnTo>
                  <a:pt x="0" y="538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2" id="62"/>
          <p:cNvSpPr/>
          <p:nvPr/>
        </p:nvSpPr>
        <p:spPr>
          <a:xfrm flipH="false" flipV="false" rot="0">
            <a:off x="14535983" y="3764446"/>
            <a:ext cx="626123" cy="555684"/>
          </a:xfrm>
          <a:custGeom>
            <a:avLst/>
            <a:gdLst/>
            <a:ahLst/>
            <a:cxnLst/>
            <a:rect r="r" b="b" t="t" l="l"/>
            <a:pathLst>
              <a:path h="555684" w="626123">
                <a:moveTo>
                  <a:pt x="0" y="0"/>
                </a:moveTo>
                <a:lnTo>
                  <a:pt x="626122" y="0"/>
                </a:lnTo>
                <a:lnTo>
                  <a:pt x="626122" y="555684"/>
                </a:lnTo>
                <a:lnTo>
                  <a:pt x="0" y="5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3" id="63"/>
          <p:cNvGrpSpPr/>
          <p:nvPr/>
        </p:nvGrpSpPr>
        <p:grpSpPr>
          <a:xfrm rot="0">
            <a:off x="3115861" y="7138809"/>
            <a:ext cx="2369064" cy="1997575"/>
            <a:chOff x="0" y="0"/>
            <a:chExt cx="3158753" cy="2663434"/>
          </a:xfrm>
        </p:grpSpPr>
        <p:sp>
          <p:nvSpPr>
            <p:cNvPr name="TextBox 64" id="64"/>
            <p:cNvSpPr txBox="true"/>
            <p:nvPr/>
          </p:nvSpPr>
          <p:spPr>
            <a:xfrm rot="0">
              <a:off x="0" y="600650"/>
              <a:ext cx="3158753" cy="2062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Mengumpulkan data mentah dari berbagai sumber (transaksi, formulir, sensor, log) secara terstruktur.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208267" y="-9525"/>
              <a:ext cx="2742218" cy="42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18738C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Collect</a:t>
              </a: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3272061" y="5676915"/>
            <a:ext cx="2056664" cy="3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1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5890174" y="5676915"/>
            <a:ext cx="2056664" cy="3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2</a:t>
            </a:r>
          </a:p>
        </p:txBody>
      </p:sp>
      <p:grpSp>
        <p:nvGrpSpPr>
          <p:cNvPr name="Group 68" id="68"/>
          <p:cNvGrpSpPr/>
          <p:nvPr/>
        </p:nvGrpSpPr>
        <p:grpSpPr>
          <a:xfrm rot="0">
            <a:off x="5753024" y="7138809"/>
            <a:ext cx="2369064" cy="1997575"/>
            <a:chOff x="0" y="0"/>
            <a:chExt cx="3158753" cy="2663434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600650"/>
              <a:ext cx="3158753" cy="20627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Membersihkan, menyaring, dan menstandarkan data agar rapi, konsisten, dan siap diolah.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208267" y="-9525"/>
              <a:ext cx="2742218" cy="42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44A796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Refine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8390186" y="7138809"/>
            <a:ext cx="2369064" cy="2311851"/>
            <a:chOff x="0" y="0"/>
            <a:chExt cx="3158753" cy="3082468"/>
          </a:xfrm>
        </p:grpSpPr>
        <p:sp>
          <p:nvSpPr>
            <p:cNvPr name="TextBox 72" id="72"/>
            <p:cNvSpPr txBox="true"/>
            <p:nvPr/>
          </p:nvSpPr>
          <p:spPr>
            <a:xfrm rot="0">
              <a:off x="0" y="600650"/>
              <a:ext cx="3158753" cy="2481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Menyimpan data yang sudah rapi di media yang aman dan mudah diakses (database, data warehouse, cloud).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208267" y="-9525"/>
              <a:ext cx="2742218" cy="42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9CC147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Store</a:t>
              </a: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11027349" y="7138809"/>
            <a:ext cx="2369064" cy="2311851"/>
            <a:chOff x="0" y="0"/>
            <a:chExt cx="3158753" cy="3082468"/>
          </a:xfrm>
        </p:grpSpPr>
        <p:sp>
          <p:nvSpPr>
            <p:cNvPr name="TextBox 75" id="75"/>
            <p:cNvSpPr txBox="true"/>
            <p:nvPr/>
          </p:nvSpPr>
          <p:spPr>
            <a:xfrm rot="0">
              <a:off x="0" y="600650"/>
              <a:ext cx="3158753" cy="2481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Mengolah data dengan statistik/algoritma untuk menemukan pola, tren, dan insight.</a:t>
              </a:r>
            </a:p>
          </p:txBody>
        </p:sp>
        <p:sp>
          <p:nvSpPr>
            <p:cNvPr name="TextBox 76" id="76"/>
            <p:cNvSpPr txBox="true"/>
            <p:nvPr/>
          </p:nvSpPr>
          <p:spPr>
            <a:xfrm rot="0">
              <a:off x="208267" y="-9525"/>
              <a:ext cx="2742218" cy="42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18738C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Analyze</a:t>
              </a: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3664512" y="7138809"/>
            <a:ext cx="2369064" cy="2311851"/>
            <a:chOff x="0" y="0"/>
            <a:chExt cx="3158753" cy="3082468"/>
          </a:xfrm>
        </p:grpSpPr>
        <p:sp>
          <p:nvSpPr>
            <p:cNvPr name="TextBox 78" id="78"/>
            <p:cNvSpPr txBox="true"/>
            <p:nvPr/>
          </p:nvSpPr>
          <p:spPr>
            <a:xfrm rot="0">
              <a:off x="0" y="600650"/>
              <a:ext cx="3158753" cy="2481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Menyajikan hasil analisis lewat visualisasi, laporan, atau dashboard untuk mendukung keputusan.</a:t>
              </a:r>
            </a:p>
          </p:txBody>
        </p:sp>
        <p:sp>
          <p:nvSpPr>
            <p:cNvPr name="TextBox 79" id="79"/>
            <p:cNvSpPr txBox="true"/>
            <p:nvPr/>
          </p:nvSpPr>
          <p:spPr>
            <a:xfrm rot="0">
              <a:off x="208267" y="-9525"/>
              <a:ext cx="2742218" cy="4285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DD8033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Presentation</a:t>
              </a:r>
            </a:p>
          </p:txBody>
        </p:sp>
      </p:grpSp>
      <p:sp>
        <p:nvSpPr>
          <p:cNvPr name="TextBox 80" id="80"/>
          <p:cNvSpPr txBox="true"/>
          <p:nvPr/>
        </p:nvSpPr>
        <p:spPr>
          <a:xfrm rot="0">
            <a:off x="8508287" y="5676915"/>
            <a:ext cx="2056664" cy="3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3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1126399" y="5676915"/>
            <a:ext cx="2056664" cy="3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4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3744512" y="5676915"/>
            <a:ext cx="2056664" cy="32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Step 5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27666" y="1760099"/>
            <a:ext cx="15715521" cy="8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9"/>
              </a:lnSpc>
            </a:pPr>
            <a:r>
              <a:rPr lang="en-US" sz="6999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Analaytcis Pipeline</a:t>
            </a:r>
          </a:p>
        </p:txBody>
      </p:sp>
      <p:sp>
        <p:nvSpPr>
          <p:cNvPr name="Freeform 84" id="84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50600" y="3467128"/>
            <a:ext cx="417145" cy="208572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50795" y="-5859783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463829"/>
            <a:ext cx="8080824" cy="7823171"/>
            <a:chOff x="0" y="0"/>
            <a:chExt cx="10774432" cy="10430894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2992" t="0" r="2992" b="0"/>
            <a:stretch>
              <a:fillRect/>
            </a:stretch>
          </p:blipFill>
          <p:spPr>
            <a:xfrm flipH="false" flipV="false">
              <a:off x="0" y="0"/>
              <a:ext cx="10774432" cy="10430894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8450600" y="1067264"/>
            <a:ext cx="8808700" cy="1376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68"/>
              </a:lnSpc>
            </a:pPr>
            <a:r>
              <a:rPr lang="en-US" sz="1161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Crisp-DM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46641" y="3364734"/>
            <a:ext cx="3662172" cy="3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Understanding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50600" y="3752133"/>
            <a:ext cx="8516426" cy="306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Definisikan tujuan bisnis, pertanyaan kunci, ruang lingkup, dan kriteria sukses.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50600" y="2481528"/>
            <a:ext cx="9020906" cy="70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Kerangka kerja industri untuk proyek data mining/analytics dengan 6 fase yang </a:t>
            </a:r>
            <a:r>
              <a:rPr lang="en-US" sz="200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iteratif </a:t>
            </a:r>
            <a:r>
              <a:rPr lang="en-US" sz="20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— sering bolak-balik antar fase hingga solusi siap dipakai.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450600" y="4223013"/>
            <a:ext cx="417145" cy="208572"/>
            <a:chOff x="0" y="0"/>
            <a:chExt cx="8128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250795" y="-5103898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046641" y="4120619"/>
            <a:ext cx="3662172" cy="3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Understanding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50600" y="4498493"/>
            <a:ext cx="8516426" cy="62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Kumpulkan data awal, cek struktur &amp; kualitas, lakukan EDA untuk menemukan pola/isu.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450600" y="5355168"/>
            <a:ext cx="417145" cy="208572"/>
            <a:chOff x="0" y="0"/>
            <a:chExt cx="8128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046641" y="5252774"/>
            <a:ext cx="3662172" cy="3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Preparation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450600" y="5640173"/>
            <a:ext cx="8516426" cy="62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Bersihkan, gabungkan, transformasi, dan pilih fitur hingga terbentuk dataset siap model.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450600" y="6516529"/>
            <a:ext cx="417145" cy="208572"/>
            <a:chOff x="0" y="0"/>
            <a:chExt cx="812800" cy="4064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046641" y="6414135"/>
            <a:ext cx="3662172" cy="3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Modeling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50600" y="6801535"/>
            <a:ext cx="8516426" cy="62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Pilih algoritma, latih model, lakukan tuning/validasi untuk mendapatkan performa terbaik.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450600" y="7677259"/>
            <a:ext cx="417145" cy="208572"/>
            <a:chOff x="0" y="0"/>
            <a:chExt cx="812800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046641" y="7574866"/>
            <a:ext cx="3662172" cy="3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Evaluation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450600" y="7962265"/>
            <a:ext cx="8516426" cy="62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 Nilai hasil terhadap metrik dan tujuan bisnis; pastikan tidak ada bias/kelalaian; putuskan go/no-go.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8450600" y="8837990"/>
            <a:ext cx="417145" cy="208572"/>
            <a:chOff x="0" y="0"/>
            <a:chExt cx="812800" cy="406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979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9046641" y="8735596"/>
            <a:ext cx="3662172" cy="34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Deployment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50600" y="9122995"/>
            <a:ext cx="8516426" cy="62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29799"/>
                </a:solidFill>
                <a:latin typeface="Open Sauce"/>
                <a:ea typeface="Open Sauce"/>
                <a:cs typeface="Open Sauce"/>
                <a:sym typeface="Open Sauce"/>
              </a:rPr>
              <a:t>Implementasikan (dashboard, report, API), dokumentasikan, monitor kinerja, dan rencanakan perbaikan.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3376155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4431430"/>
            <a:ext cx="11301259" cy="4167339"/>
          </a:xfrm>
          <a:custGeom>
            <a:avLst/>
            <a:gdLst/>
            <a:ahLst/>
            <a:cxnLst/>
            <a:rect r="r" b="b" t="t" l="l"/>
            <a:pathLst>
              <a:path h="4167339" w="11301259">
                <a:moveTo>
                  <a:pt x="0" y="0"/>
                </a:moveTo>
                <a:lnTo>
                  <a:pt x="11301258" y="0"/>
                </a:lnTo>
                <a:lnTo>
                  <a:pt x="11301258" y="4167340"/>
                </a:lnTo>
                <a:lnTo>
                  <a:pt x="0" y="4167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030667"/>
            <a:ext cx="12363784" cy="102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9"/>
              </a:lnSpc>
            </a:pPr>
            <a:r>
              <a:rPr lang="en-US" sz="861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Berkualitas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82149" y="1028700"/>
            <a:ext cx="8923701" cy="8655990"/>
          </a:xfrm>
          <a:custGeom>
            <a:avLst/>
            <a:gdLst/>
            <a:ahLst/>
            <a:cxnLst/>
            <a:rect r="r" b="b" t="t" l="l"/>
            <a:pathLst>
              <a:path h="8655990" w="8923701">
                <a:moveTo>
                  <a:pt x="0" y="0"/>
                </a:moveTo>
                <a:lnTo>
                  <a:pt x="8923702" y="0"/>
                </a:lnTo>
                <a:lnTo>
                  <a:pt x="8923702" y="8655990"/>
                </a:lnTo>
                <a:lnTo>
                  <a:pt x="0" y="8655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0795" y="-4232744"/>
            <a:ext cx="9376244" cy="9376244"/>
          </a:xfrm>
          <a:custGeom>
            <a:avLst/>
            <a:gdLst/>
            <a:ahLst/>
            <a:cxnLst/>
            <a:rect r="r" b="b" t="t" l="l"/>
            <a:pathLst>
              <a:path h="9376244" w="9376244">
                <a:moveTo>
                  <a:pt x="0" y="0"/>
                </a:moveTo>
                <a:lnTo>
                  <a:pt x="9376244" y="0"/>
                </a:lnTo>
                <a:lnTo>
                  <a:pt x="9376244" y="9376244"/>
                </a:lnTo>
                <a:lnTo>
                  <a:pt x="0" y="937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76012" y="5172790"/>
            <a:ext cx="8808700" cy="109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4"/>
              </a:lnSpc>
            </a:pPr>
            <a:r>
              <a:rPr lang="en-US" sz="9310" b="true">
                <a:solidFill>
                  <a:srgbClr val="22979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Extras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DAG-7RCQjYw</dc:identifier>
  <dcterms:modified xsi:type="dcterms:W3CDTF">2011-08-01T06:04:30Z</dcterms:modified>
  <cp:revision>1</cp:revision>
  <dc:title>Orange Data Analytics Day 1</dc:title>
</cp:coreProperties>
</file>